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86" r:id="rId21"/>
    <p:sldId id="285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79FCA-539A-4C82-A91F-AC19A04368EF}" type="datetimeFigureOut">
              <a:rPr lang="pt-PT" smtClean="0"/>
              <a:t>19-10-2016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AD1A3-292F-4BCE-A134-68392087D540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7772400" cy="1470025"/>
          </a:xfrm>
        </p:spPr>
        <p:txBody>
          <a:bodyPr>
            <a:noAutofit/>
          </a:bodyPr>
          <a:lstStyle/>
          <a:p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Camara Municipal de Lisboa</a:t>
            </a:r>
            <a:b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pt-PT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PT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ASSEMBLEIA MUNICIPAL DE LISBOA</a:t>
            </a:r>
            <a:endParaRPr lang="pt-PT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2276872"/>
            <a:ext cx="6400800" cy="1752600"/>
          </a:xfrm>
        </p:spPr>
        <p:txBody>
          <a:bodyPr/>
          <a:lstStyle/>
          <a:p>
            <a:r>
              <a:rPr lang="pt-PT" dirty="0">
                <a:solidFill>
                  <a:srgbClr val="00B0F0"/>
                </a:solidFill>
              </a:rPr>
              <a:t> </a:t>
            </a:r>
            <a:r>
              <a:rPr lang="pt-PT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2ª sessão do Debate Temático “A Economia na Cidade e o Trabalho”,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50912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latin typeface="Arial" pitchFamily="34" charset="0"/>
                <a:cs typeface="Arial" pitchFamily="34" charset="0"/>
              </a:rPr>
              <a:t>TEMA: LISBOA e o  seu Arco </a:t>
            </a:r>
            <a:r>
              <a:rPr lang="pt-PT" b="1" smtClean="0">
                <a:latin typeface="Arial" pitchFamily="34" charset="0"/>
                <a:cs typeface="Arial" pitchFamily="34" charset="0"/>
              </a:rPr>
              <a:t>Metropolitano – competindo </a:t>
            </a:r>
            <a:r>
              <a:rPr lang="pt-PT" b="1" dirty="0" smtClean="0">
                <a:latin typeface="Arial" pitchFamily="34" charset="0"/>
                <a:cs typeface="Arial" pitchFamily="34" charset="0"/>
              </a:rPr>
              <a:t>na  Globalização, </a:t>
            </a:r>
          </a:p>
          <a:p>
            <a:pPr algn="ctr"/>
            <a:r>
              <a:rPr lang="pt-PT" b="1" dirty="0" smtClean="0">
                <a:latin typeface="Arial" pitchFamily="34" charset="0"/>
                <a:cs typeface="Arial" pitchFamily="34" charset="0"/>
              </a:rPr>
              <a:t>afirmando-se na economia do Conhecimento</a:t>
            </a:r>
          </a:p>
          <a:p>
            <a:pPr algn="ctr"/>
            <a:endParaRPr lang="pt-PT" b="1" dirty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pt-PT" b="1" dirty="0" smtClean="0">
                <a:latin typeface="Arial" pitchFamily="34" charset="0"/>
                <a:cs typeface="Arial" pitchFamily="34" charset="0"/>
              </a:rPr>
              <a:t>José Félix Ribeiro</a:t>
            </a:r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611560" y="2780928"/>
            <a:ext cx="8208912" cy="3456384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None/>
            </a:pPr>
            <a:r>
              <a:rPr lang="pt-PT" sz="4000" b="1" dirty="0" smtClean="0">
                <a:latin typeface="Arial" pitchFamily="34" charset="0"/>
                <a:cs typeface="Arial" pitchFamily="34" charset="0"/>
              </a:rPr>
              <a:t>2.</a:t>
            </a:r>
          </a:p>
          <a:p>
            <a:pPr algn="r">
              <a:buNone/>
            </a:pPr>
            <a:r>
              <a:rPr lang="pt-PT" sz="3200" b="1" dirty="0" smtClean="0">
                <a:latin typeface="Arial" pitchFamily="34" charset="0"/>
                <a:cs typeface="Arial" pitchFamily="34" charset="0"/>
              </a:rPr>
              <a:t>O ARCO METROPOLITANO DE LISBOA:</a:t>
            </a:r>
          </a:p>
          <a:p>
            <a:pPr algn="r">
              <a:buFont typeface="Arial" pitchFamily="34" charset="0"/>
              <a:buChar char="•"/>
            </a:pPr>
            <a:endParaRPr lang="pt-PT" sz="3200" b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pt-PT" sz="3200" b="1" dirty="0" smtClean="0">
                <a:latin typeface="Arial" pitchFamily="34" charset="0"/>
                <a:cs typeface="Arial" pitchFamily="34" charset="0"/>
              </a:rPr>
              <a:t>Ensino Superior  e Investigação </a:t>
            </a:r>
            <a:endParaRPr lang="pt-PT" sz="32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PONTOS FORTES DA INVESTIGAÇÃO</a:t>
            </a:r>
            <a:b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ARCO METROPOLITANO DE LISBOA </a:t>
            </a:r>
            <a:endParaRPr lang="pt-PT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indent="0">
              <a:buNone/>
            </a:pPr>
            <a:r>
              <a:rPr lang="pt-PT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As atividades de investigação que mais se destacam no Arco Metropolitano de Lisboa  podem agrupar-se em SUBCONJUNTOS  que reúnem  </a:t>
            </a:r>
          </a:p>
          <a:p>
            <a:pPr indent="0">
              <a:buNone/>
            </a:pPr>
            <a:endParaRPr lang="pt-PT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2">
              <a:buFont typeface="Wingdings" pitchFamily="2" charset="2"/>
              <a:buChar char="q"/>
            </a:pPr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As áreas de C&amp;T que podem mais facilmente interagir entre si,  ampliando a sua capacidade de avançar  no conhecimento e de apoiara a inovação áreas funcionais da atividade económica bem como áreas de intervenção do Estado </a:t>
            </a:r>
            <a:r>
              <a:rPr lang="pt-PT" sz="32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pt-PT" b="1" dirty="0" smtClean="0"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buNone/>
            </a:pPr>
            <a:r>
              <a:rPr lang="pt-PT" b="1" dirty="0" smtClean="0">
                <a:latin typeface="Arial" pitchFamily="34" charset="0"/>
                <a:cs typeface="Arial" pitchFamily="34" charset="0"/>
              </a:rPr>
              <a:t> Podem distinguir-se duas situações</a:t>
            </a: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pPr lvl="2">
              <a:buNone/>
            </a:pPr>
            <a:r>
              <a:rPr lang="pt-PT" sz="33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</a:t>
            </a:r>
            <a:r>
              <a:rPr lang="pt-PT" sz="3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Subconjuntos </a:t>
            </a:r>
            <a:r>
              <a:rPr lang="pt-PT" sz="33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que mais se desenvolveram a nível nacional nas últimas décadas e em que esta região ombreou com outras nesse desenvolvimento </a:t>
            </a:r>
          </a:p>
          <a:p>
            <a:pPr lvl="2">
              <a:buNone/>
            </a:pPr>
            <a:r>
              <a:rPr lang="pt-PT" sz="33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</a:t>
            </a:r>
            <a:r>
              <a:rPr lang="pt-PT" sz="3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Subconjuntos </a:t>
            </a:r>
            <a:r>
              <a:rPr lang="pt-PT" sz="33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em que esta região assumiu claramente uma posição de maior destaque a nível nacional pela concentração de instituições e a qualidade da investigação nelas realizadas</a:t>
            </a:r>
          </a:p>
          <a:p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PONTOS FORTES DA INVESTIGAÇÃO</a:t>
            </a:r>
            <a:b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ARCO METROPOLITANO DE LISBOA</a:t>
            </a:r>
            <a:endParaRPr lang="pt-PT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pt-PT" sz="24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primeiro grupo </a:t>
            </a:r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incluiríamos os seguintes Subconjuntos :</a:t>
            </a:r>
          </a:p>
          <a:p>
            <a:pPr lvl="0"/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Biologia Molecular, Ciências da Saúde, Ciências Farmacêuticas, Biotecnologias para saúde e  Engenharia biomédica</a:t>
            </a:r>
          </a:p>
          <a:p>
            <a:pPr lvl="0"/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Matemáticas, Ciências da Computação, Engenharia Informática/Tecnologias da Informação, e Engenharia das Telecomunicações </a:t>
            </a:r>
          </a:p>
          <a:p>
            <a:pPr lvl="0"/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Engenharia mecânica, Engenharia Eletrotécnica/Eletrónica de Potência, Automação e Robótica</a:t>
            </a:r>
          </a:p>
          <a:p>
            <a:pPr lvl="0"/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Engenharia civil e Arquitetura</a:t>
            </a:r>
          </a:p>
          <a:p>
            <a:pPr lvl="0"/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Ciências do Ambiente, Engenharia Ambiental, Química e Engenharia química  “verde”</a:t>
            </a:r>
          </a:p>
          <a:p>
            <a:endParaRPr lang="pt-PT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PONTOS FORTES DA INVESTIGAÇÃO</a:t>
            </a:r>
            <a:b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ARCO METROPOLITANO DE LISBOA</a:t>
            </a:r>
            <a:endParaRPr lang="pt-PT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052736"/>
            <a:ext cx="79208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segundo grupo incluímos os seguintes:</a:t>
            </a:r>
          </a:p>
          <a:p>
            <a:pPr lvl="0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Ciências da Terra, Mar e Ar </a:t>
            </a:r>
            <a:r>
              <a:rPr lang="pt-PT" sz="20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pt-PT" sz="16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em  que a convergência de centros universitários e de Laboratórios de Estado permitiu concentrar na região competências fundamentais para a monitorização e prevenção de fenómenos e riscos naturais bem como para  a prospeção , reconhecimento e  exploração de recursos minerais e energéticos (</a:t>
            </a:r>
            <a:r>
              <a:rPr lang="pt-PT" sz="16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vd</a:t>
            </a:r>
            <a:r>
              <a:rPr lang="pt-PT" sz="16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engenharia do petróleo e gás)</a:t>
            </a:r>
          </a:p>
          <a:p>
            <a:pPr lvl="0"/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Física, Engenharia Física, Instrumentação e Ciências da Computação </a:t>
            </a:r>
            <a:r>
              <a:rPr lang="pt-PT" sz="20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pt-PT" sz="16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associado em larga medida á participação de Portugal em instituições e programas europeus como os do CERN, ESO, ESA, EURATOM/ Fusão</a:t>
            </a:r>
          </a:p>
          <a:p>
            <a:pPr lvl="0"/>
            <a:endParaRPr lang="pt-PT" sz="1600" b="1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Biologia, Biotecnologias, Ciências Agronómica e Veterinárias e Engenharia Agroalimentar</a:t>
            </a:r>
          </a:p>
          <a:p>
            <a:pPr lvl="0"/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Física, Química e Ciências e Tecnologias dos Materiais</a:t>
            </a:r>
          </a:p>
          <a:p>
            <a:pPr lvl="0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Ciências Sociais e Artes, com destaque para</a:t>
            </a:r>
            <a:endParaRPr lang="pt-PT" sz="2000" b="1" i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Economia e Gestão; História, Sociologia, Antropologia e Geografia; Linguística e Literaturas ; Artes e Tecnologias artísticas</a:t>
            </a:r>
          </a:p>
          <a:p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pt-PT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745365" y="2780928"/>
            <a:ext cx="3096344" cy="278660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Pie 4"/>
          <p:cNvSpPr/>
          <p:nvPr/>
        </p:nvSpPr>
        <p:spPr>
          <a:xfrm>
            <a:off x="7553677" y="4149080"/>
            <a:ext cx="914400" cy="914400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7253" y="242088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GALP</a:t>
            </a:r>
            <a:endParaRPr lang="pt-PT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85725" y="4293096"/>
            <a:ext cx="8679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IP Lisboa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Pie 9"/>
          <p:cNvSpPr/>
          <p:nvPr/>
        </p:nvSpPr>
        <p:spPr>
          <a:xfrm>
            <a:off x="6473557" y="2132856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3597" y="2204864"/>
            <a:ext cx="781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IP Leiria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Pie 11"/>
          <p:cNvSpPr/>
          <p:nvPr/>
        </p:nvSpPr>
        <p:spPr>
          <a:xfrm>
            <a:off x="7337653" y="5157192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5685" y="5229200"/>
            <a:ext cx="927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IP </a:t>
            </a:r>
            <a:r>
              <a:rPr lang="pt-PT" sz="1200" b="1" dirty="0" err="1" smtClean="0">
                <a:latin typeface="Arial" pitchFamily="34" charset="0"/>
                <a:cs typeface="Arial" pitchFamily="34" charset="0"/>
              </a:rPr>
              <a:t>Setubal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3677" y="2420888"/>
            <a:ext cx="1069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IP Santarém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Pie 14"/>
          <p:cNvSpPr/>
          <p:nvPr/>
        </p:nvSpPr>
        <p:spPr>
          <a:xfrm>
            <a:off x="7193637" y="2276872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6" name="Pie 15"/>
          <p:cNvSpPr/>
          <p:nvPr/>
        </p:nvSpPr>
        <p:spPr>
          <a:xfrm>
            <a:off x="5753477" y="1988840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3517" y="2060848"/>
            <a:ext cx="8293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IP Tomar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Vertical Scroll 18"/>
          <p:cNvSpPr/>
          <p:nvPr/>
        </p:nvSpPr>
        <p:spPr>
          <a:xfrm>
            <a:off x="4385325" y="3140968"/>
            <a:ext cx="1152128" cy="194421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TextBox 26"/>
          <p:cNvSpPr txBox="1"/>
          <p:nvPr/>
        </p:nvSpPr>
        <p:spPr>
          <a:xfrm>
            <a:off x="7481669" y="3140968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IBET</a:t>
            </a:r>
            <a:endParaRPr lang="pt-PT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17373" y="2780928"/>
            <a:ext cx="450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IPG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61789" y="278092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ISQ</a:t>
            </a:r>
            <a:endParaRPr lang="pt-PT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Chord 36"/>
          <p:cNvSpPr/>
          <p:nvPr/>
        </p:nvSpPr>
        <p:spPr>
          <a:xfrm>
            <a:off x="5609461" y="2852936"/>
            <a:ext cx="1512168" cy="1274440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latin typeface="Arial" pitchFamily="34" charset="0"/>
                <a:cs typeface="Arial" pitchFamily="34" charset="0"/>
              </a:rPr>
              <a:t>U. Lisboa</a:t>
            </a:r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Chord 37"/>
          <p:cNvSpPr/>
          <p:nvPr/>
        </p:nvSpPr>
        <p:spPr>
          <a:xfrm>
            <a:off x="5609461" y="4149080"/>
            <a:ext cx="1071736" cy="850776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U.</a:t>
            </a:r>
          </a:p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EVORA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Chord 38"/>
          <p:cNvSpPr/>
          <p:nvPr/>
        </p:nvSpPr>
        <p:spPr>
          <a:xfrm>
            <a:off x="6833597" y="3933056"/>
            <a:ext cx="792088" cy="634752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IUL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Chord 39"/>
          <p:cNvSpPr/>
          <p:nvPr/>
        </p:nvSpPr>
        <p:spPr>
          <a:xfrm>
            <a:off x="6617573" y="4437112"/>
            <a:ext cx="648072" cy="634752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UCP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Chord 40"/>
          <p:cNvSpPr/>
          <p:nvPr/>
        </p:nvSpPr>
        <p:spPr>
          <a:xfrm>
            <a:off x="6689581" y="3068960"/>
            <a:ext cx="1071736" cy="850776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U.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Nova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Lisboa</a:t>
            </a:r>
            <a:endParaRPr lang="pt-PT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0"/>
            <a:ext cx="76377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latin typeface="Arial" pitchFamily="34" charset="0"/>
                <a:cs typeface="Arial" pitchFamily="34" charset="0"/>
              </a:rPr>
              <a:t>ENSINO SUPERIOR NO</a:t>
            </a:r>
          </a:p>
          <a:p>
            <a:r>
              <a:rPr lang="pt-PT" sz="3200" b="1" dirty="0" smtClean="0">
                <a:latin typeface="Arial" pitchFamily="34" charset="0"/>
                <a:cs typeface="Arial" pitchFamily="34" charset="0"/>
              </a:rPr>
              <a:t> ARCO  METROPOLITANO DE LISBOA</a:t>
            </a:r>
            <a:endParaRPr lang="pt-PT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1520" y="2852936"/>
            <a:ext cx="436157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ORGANIZAÇÃO INTERNA</a:t>
            </a:r>
          </a:p>
          <a:p>
            <a:pPr>
              <a:buFont typeface="Wingdings" pitchFamily="2" charset="2"/>
              <a:buChar char="q"/>
            </a:pP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OFERTA FORMATIVA</a:t>
            </a:r>
          </a:p>
          <a:p>
            <a:pPr>
              <a:buFont typeface="Wingdings" pitchFamily="2" charset="2"/>
              <a:buChar char="q"/>
            </a:pP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FREQUÊNCIA CURSOS</a:t>
            </a:r>
          </a:p>
          <a:p>
            <a:pPr>
              <a:buFont typeface="Wingdings" pitchFamily="2" charset="2"/>
              <a:buChar char="q"/>
            </a:pP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ALUNOS ESTRANGEIROS</a:t>
            </a:r>
          </a:p>
          <a:p>
            <a:pPr>
              <a:buFont typeface="Wingdings" pitchFamily="2" charset="2"/>
              <a:buChar char="q"/>
            </a:pP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LISTA CENTROS </a:t>
            </a:r>
            <a:r>
              <a:rPr lang="pt-PT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Dei&amp;d</a:t>
            </a:r>
            <a:endParaRPr lang="pt-PT" b="1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INTERAÇÃO COM EMPRESAS</a:t>
            </a:r>
          </a:p>
          <a:p>
            <a:pPr>
              <a:buFont typeface="Wingdings" pitchFamily="2" charset="2"/>
              <a:buChar char="q"/>
            </a:pPr>
            <a:r>
              <a:rPr lang="pt-PT" b="1" cap="all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Empreendedorismo+</a:t>
            </a:r>
          </a:p>
          <a:p>
            <a:pPr>
              <a:buFont typeface="Wingdings" pitchFamily="2" charset="2"/>
              <a:buChar char="q"/>
            </a:pPr>
            <a:r>
              <a:rPr lang="pt-PT" sz="1400" b="1" cap="all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(incubadoras +Parques Tecnológic</a:t>
            </a:r>
            <a:r>
              <a:rPr lang="pt-PT" b="1" cap="all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os</a:t>
            </a:r>
          </a:p>
          <a:p>
            <a:pPr>
              <a:buFont typeface="Wingdings" pitchFamily="2" charset="2"/>
              <a:buChar char="q"/>
            </a:pPr>
            <a:r>
              <a:rPr lang="pt-PT" b="1" cap="all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Relações internacionais</a:t>
            </a:r>
            <a:endParaRPr lang="pt-PT" b="1" cap="all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5536" y="1628800"/>
            <a:ext cx="38010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Para cada Instituição </a:t>
            </a:r>
          </a:p>
          <a:p>
            <a:r>
              <a:rPr lang="pt-PT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 Ensino Superior foi recolhida </a:t>
            </a:r>
          </a:p>
          <a:p>
            <a:r>
              <a:rPr lang="pt-PT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informação sobre: </a:t>
            </a:r>
            <a:endParaRPr lang="pt-PT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onut 19"/>
          <p:cNvSpPr/>
          <p:nvPr/>
        </p:nvSpPr>
        <p:spPr>
          <a:xfrm>
            <a:off x="2483768" y="2276872"/>
            <a:ext cx="3888432" cy="3218656"/>
          </a:xfrm>
          <a:prstGeom prst="donut">
            <a:avLst>
              <a:gd name="adj" fmla="val 160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699792" y="1772816"/>
            <a:ext cx="3600400" cy="919940"/>
            <a:chOff x="1080487" y="759053"/>
            <a:chExt cx="2890333" cy="703916"/>
          </a:xfrm>
          <a:solidFill>
            <a:srgbClr val="FFC000"/>
          </a:solidFill>
        </p:grpSpPr>
        <p:sp>
          <p:nvSpPr>
            <p:cNvPr id="5" name="Rounded Rectangle 4"/>
            <p:cNvSpPr/>
            <p:nvPr/>
          </p:nvSpPr>
          <p:spPr>
            <a:xfrm>
              <a:off x="1080487" y="759053"/>
              <a:ext cx="2890333" cy="703916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1114849" y="793415"/>
              <a:ext cx="2821609" cy="6351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Biologia Molecular, Ciências da Saúde, Ciências Farmacêuticas/Biotecnologias/  Engª Biomédica</a:t>
              </a:r>
              <a:endParaRPr lang="pt-PT" sz="1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395536" y="3356992"/>
            <a:ext cx="3384376" cy="1008112"/>
            <a:chOff x="2940914" y="32356"/>
            <a:chExt cx="2307761" cy="70391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" name="Rounded Rectangle 7"/>
            <p:cNvSpPr/>
            <p:nvPr/>
          </p:nvSpPr>
          <p:spPr>
            <a:xfrm>
              <a:off x="2940914" y="32356"/>
              <a:ext cx="2307761" cy="703916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975276" y="66718"/>
              <a:ext cx="2239037" cy="6351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2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,  </a:t>
              </a: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Ciências da Computação//Tecnologias da Informação  e  telecomunicações </a:t>
              </a:r>
              <a:endParaRPr lang="pt-PT" sz="1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148064" y="3356992"/>
            <a:ext cx="3529739" cy="1008112"/>
            <a:chOff x="2327438" y="1793"/>
            <a:chExt cx="3529739" cy="791415"/>
          </a:xfrm>
        </p:grpSpPr>
        <p:sp>
          <p:nvSpPr>
            <p:cNvPr id="11" name="Rounded Rectangle 10"/>
            <p:cNvSpPr/>
            <p:nvPr/>
          </p:nvSpPr>
          <p:spPr>
            <a:xfrm>
              <a:off x="2327438" y="1793"/>
              <a:ext cx="3529739" cy="79141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366072" y="40427"/>
              <a:ext cx="3452471" cy="7141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Engenharia mecânica, Engenharia Eletrotécnica/Eletrónica de Potência, Automação e Robótica</a:t>
              </a:r>
            </a:p>
          </p:txBody>
        </p:sp>
      </p:grpSp>
      <p:grpSp>
        <p:nvGrpSpPr>
          <p:cNvPr id="7" name="Group 12"/>
          <p:cNvGrpSpPr/>
          <p:nvPr/>
        </p:nvGrpSpPr>
        <p:grpSpPr>
          <a:xfrm>
            <a:off x="611560" y="5157192"/>
            <a:ext cx="3672408" cy="966415"/>
            <a:chOff x="959541" y="3494733"/>
            <a:chExt cx="5204028" cy="966415"/>
          </a:xfrm>
          <a:solidFill>
            <a:srgbClr val="00B050"/>
          </a:solidFill>
        </p:grpSpPr>
        <p:sp>
          <p:nvSpPr>
            <p:cNvPr id="14" name="Rounded Rectangle 13"/>
            <p:cNvSpPr/>
            <p:nvPr/>
          </p:nvSpPr>
          <p:spPr>
            <a:xfrm>
              <a:off x="959541" y="3494733"/>
              <a:ext cx="5204028" cy="96641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1061582" y="3566741"/>
              <a:ext cx="4795869" cy="8720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Ciências do Ambiente, Engenharia Ambiental, Química e Engenharia química  “verde”</a:t>
              </a:r>
              <a:endParaRPr lang="pt-PT" sz="1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5004048" y="5157192"/>
            <a:ext cx="3419410" cy="974799"/>
            <a:chOff x="959538" y="3486349"/>
            <a:chExt cx="10607946" cy="974799"/>
          </a:xfrm>
        </p:grpSpPr>
        <p:sp>
          <p:nvSpPr>
            <p:cNvPr id="18" name="Rounded Rectangle 17"/>
            <p:cNvSpPr/>
            <p:nvPr/>
          </p:nvSpPr>
          <p:spPr>
            <a:xfrm>
              <a:off x="959538" y="3494733"/>
              <a:ext cx="9714389" cy="96641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pt-PT" sz="1400" b="1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pt-PT" sz="1400" b="1" dirty="0" smtClean="0">
                  <a:latin typeface="Arial" pitchFamily="34" charset="0"/>
                  <a:cs typeface="Arial" pitchFamily="34" charset="0"/>
                </a:rPr>
                <a:t>Engenharia Civil / Arquitetura/</a:t>
              </a:r>
            </a:p>
            <a:p>
              <a:pPr algn="ctr"/>
              <a:r>
                <a:rPr lang="pt-PT" sz="1400" b="1" dirty="0" smtClean="0">
                  <a:latin typeface="Arial" pitchFamily="34" charset="0"/>
                  <a:cs typeface="Arial" pitchFamily="34" charset="0"/>
                </a:rPr>
                <a:t>Urbanismo</a:t>
              </a:r>
              <a:endParaRPr lang="pt-PT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6457808" y="3486349"/>
              <a:ext cx="5109676" cy="8720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PT" sz="1800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0" y="0"/>
            <a:ext cx="82533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ÁREAS DE INVESTIGAÇÃO</a:t>
            </a:r>
          </a:p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NO ARCO METROPOLITANO DE LISBOA</a:t>
            </a:r>
            <a:endParaRPr lang="pt-PT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1196752"/>
            <a:ext cx="2567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PARTICIPANDO</a:t>
            </a:r>
            <a:r>
              <a:rPr lang="pt-PT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pt-PT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onut 19"/>
          <p:cNvSpPr/>
          <p:nvPr/>
        </p:nvSpPr>
        <p:spPr>
          <a:xfrm>
            <a:off x="2988599" y="1628800"/>
            <a:ext cx="3888432" cy="3218656"/>
          </a:xfrm>
          <a:prstGeom prst="donut">
            <a:avLst>
              <a:gd name="adj" fmla="val 160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3204623" y="1124744"/>
            <a:ext cx="3600400" cy="919940"/>
            <a:chOff x="1080487" y="759053"/>
            <a:chExt cx="2890333" cy="703916"/>
          </a:xfrm>
          <a:solidFill>
            <a:srgbClr val="FFC000"/>
          </a:solidFill>
        </p:grpSpPr>
        <p:sp>
          <p:nvSpPr>
            <p:cNvPr id="5" name="Rounded Rectangle 4"/>
            <p:cNvSpPr/>
            <p:nvPr/>
          </p:nvSpPr>
          <p:spPr>
            <a:xfrm>
              <a:off x="1080487" y="759053"/>
              <a:ext cx="2890333" cy="703916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1114849" y="793415"/>
              <a:ext cx="2821609" cy="6351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Ciências Socias &amp;Humanas, Arte </a:t>
              </a:r>
              <a:endParaRPr lang="pt-PT" sz="1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436871" y="4509120"/>
            <a:ext cx="3384376" cy="1008112"/>
            <a:chOff x="2940914" y="32356"/>
            <a:chExt cx="2307761" cy="70391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" name="Rounded Rectangle 7"/>
            <p:cNvSpPr/>
            <p:nvPr/>
          </p:nvSpPr>
          <p:spPr>
            <a:xfrm>
              <a:off x="2940914" y="32356"/>
              <a:ext cx="2307761" cy="703916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975276" y="66718"/>
              <a:ext cx="2239037" cy="63519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Biotecnologias/ Ciências Agronómicas e Veterinárias e Engenharia Agro alimentar</a:t>
              </a:r>
              <a:endParaRPr lang="pt-PT" sz="1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1116391" y="4509120"/>
            <a:ext cx="3672408" cy="966415"/>
            <a:chOff x="959541" y="3494733"/>
            <a:chExt cx="5204028" cy="966415"/>
          </a:xfrm>
          <a:solidFill>
            <a:srgbClr val="00B0F0"/>
          </a:solidFill>
        </p:grpSpPr>
        <p:sp>
          <p:nvSpPr>
            <p:cNvPr id="14" name="Rounded Rectangle 13"/>
            <p:cNvSpPr/>
            <p:nvPr/>
          </p:nvSpPr>
          <p:spPr>
            <a:xfrm>
              <a:off x="959541" y="3494733"/>
              <a:ext cx="5204028" cy="96641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1061582" y="3566741"/>
              <a:ext cx="4795869" cy="8720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400" b="1" kern="1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Ciências da Terra, Mar &amp; Ar </a:t>
              </a:r>
              <a:endParaRPr lang="pt-PT" sz="14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1043608" y="2564904"/>
            <a:ext cx="3419410" cy="974799"/>
            <a:chOff x="959538" y="3486349"/>
            <a:chExt cx="10607946" cy="974799"/>
          </a:xfrm>
        </p:grpSpPr>
        <p:sp>
          <p:nvSpPr>
            <p:cNvPr id="18" name="Rounded Rectangle 17"/>
            <p:cNvSpPr/>
            <p:nvPr/>
          </p:nvSpPr>
          <p:spPr>
            <a:xfrm>
              <a:off x="959538" y="3494733"/>
              <a:ext cx="9714389" cy="96641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pt-PT" sz="1400" b="1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pt-PT" sz="1400" b="1" dirty="0" err="1" smtClean="0">
                  <a:latin typeface="Arial" pitchFamily="34" charset="0"/>
                  <a:cs typeface="Arial" pitchFamily="34" charset="0"/>
                </a:rPr>
                <a:t>Fisica</a:t>
              </a:r>
              <a:r>
                <a:rPr lang="pt-PT" sz="1400" b="1" dirty="0" smtClean="0">
                  <a:latin typeface="Arial" pitchFamily="34" charset="0"/>
                  <a:cs typeface="Arial" pitchFamily="34" charset="0"/>
                </a:rPr>
                <a:t>,  Engenharia Física &amp; Instrumentação</a:t>
              </a:r>
              <a:endParaRPr lang="pt-PT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6457808" y="3486349"/>
              <a:ext cx="5109676" cy="8720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PT" sz="1800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0" y="1124744"/>
            <a:ext cx="3273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cap="all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Liderando</a:t>
            </a:r>
          </a:p>
          <a:p>
            <a:r>
              <a:rPr lang="pt-PT" sz="2400" b="1" cap="all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NIVEL NACIONAL :</a:t>
            </a:r>
            <a:endParaRPr lang="pt-PT" sz="2400" b="1" cap="all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ÁREAS DE INVESTIGAÇÃO</a:t>
            </a:r>
          </a:p>
          <a:p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NO ARCO METROPOLITANO DE LISBOA</a:t>
            </a:r>
            <a:endParaRPr lang="pt-PT" sz="3200" dirty="0"/>
          </a:p>
        </p:txBody>
      </p:sp>
      <p:sp>
        <p:nvSpPr>
          <p:cNvPr id="26" name="Rounded Rectangle 25"/>
          <p:cNvSpPr/>
          <p:nvPr/>
        </p:nvSpPr>
        <p:spPr>
          <a:xfrm>
            <a:off x="5327576" y="2636912"/>
            <a:ext cx="3816424" cy="914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PT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pt-P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Física, Química / Ciências &amp;Tecnologias dos Materiais  </a:t>
            </a:r>
          </a:p>
          <a:p>
            <a:pPr algn="ctr"/>
            <a:endParaRPr lang="pt-PT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611560" y="2780928"/>
            <a:ext cx="8208912" cy="3456384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None/>
            </a:pPr>
            <a:r>
              <a:rPr lang="pt-PT" sz="4000" b="1" dirty="0" smtClean="0">
                <a:latin typeface="Arial" pitchFamily="34" charset="0"/>
                <a:cs typeface="Arial" pitchFamily="34" charset="0"/>
              </a:rPr>
              <a:t>3.</a:t>
            </a:r>
          </a:p>
          <a:p>
            <a:pPr algn="r">
              <a:buNone/>
            </a:pPr>
            <a:r>
              <a:rPr lang="pt-PT" sz="3200" b="1" dirty="0" smtClean="0">
                <a:latin typeface="Arial" pitchFamily="34" charset="0"/>
                <a:cs typeface="Arial" pitchFamily="34" charset="0"/>
              </a:rPr>
              <a:t>O ARCO METROPOLITANO DE LISBOA:</a:t>
            </a:r>
          </a:p>
          <a:p>
            <a:pPr algn="r">
              <a:buFont typeface="Arial" pitchFamily="34" charset="0"/>
              <a:buChar char="•"/>
            </a:pPr>
            <a:r>
              <a:rPr lang="pt-PT" sz="3200" b="1" dirty="0" smtClean="0">
                <a:latin typeface="Arial" pitchFamily="34" charset="0"/>
                <a:cs typeface="Arial" pitchFamily="34" charset="0"/>
              </a:rPr>
              <a:t>Padrão de Atividades &amp; Especialização internacional</a:t>
            </a:r>
          </a:p>
          <a:p>
            <a:endParaRPr lang="pt-PT" sz="32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uplo semicírculo 4"/>
          <p:cNvSpPr/>
          <p:nvPr/>
        </p:nvSpPr>
        <p:spPr>
          <a:xfrm rot="16200000">
            <a:off x="870808" y="2233649"/>
            <a:ext cx="2937889" cy="2880320"/>
          </a:xfrm>
          <a:prstGeom prst="blockArc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6" name="Losango 5"/>
          <p:cNvSpPr/>
          <p:nvPr/>
        </p:nvSpPr>
        <p:spPr>
          <a:xfrm>
            <a:off x="4139952" y="1988840"/>
            <a:ext cx="914400" cy="914400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Losango 6"/>
          <p:cNvSpPr/>
          <p:nvPr/>
        </p:nvSpPr>
        <p:spPr>
          <a:xfrm>
            <a:off x="4283968" y="4581128"/>
            <a:ext cx="792088" cy="626368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Nuvem 7"/>
          <p:cNvSpPr/>
          <p:nvPr/>
        </p:nvSpPr>
        <p:spPr>
          <a:xfrm>
            <a:off x="2915816" y="1484784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9" name="Nuvem 8"/>
          <p:cNvSpPr/>
          <p:nvPr/>
        </p:nvSpPr>
        <p:spPr>
          <a:xfrm>
            <a:off x="2987824" y="2348880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0" name="Nuvem 9"/>
          <p:cNvSpPr/>
          <p:nvPr/>
        </p:nvSpPr>
        <p:spPr>
          <a:xfrm>
            <a:off x="1907704" y="3645024"/>
            <a:ext cx="1008112" cy="698376"/>
          </a:xfrm>
          <a:prstGeom prst="clou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Nuvem 11"/>
          <p:cNvSpPr/>
          <p:nvPr/>
        </p:nvSpPr>
        <p:spPr>
          <a:xfrm>
            <a:off x="2987824" y="3140968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Nuvem 12"/>
          <p:cNvSpPr/>
          <p:nvPr/>
        </p:nvSpPr>
        <p:spPr>
          <a:xfrm>
            <a:off x="6300192" y="5517232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Losango 13"/>
          <p:cNvSpPr/>
          <p:nvPr/>
        </p:nvSpPr>
        <p:spPr>
          <a:xfrm>
            <a:off x="6372200" y="4869160"/>
            <a:ext cx="720081" cy="554360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Duplo semicírculo 14"/>
          <p:cNvSpPr/>
          <p:nvPr/>
        </p:nvSpPr>
        <p:spPr>
          <a:xfrm rot="16200000">
            <a:off x="4282805" y="5734419"/>
            <a:ext cx="930048" cy="1071737"/>
          </a:xfrm>
          <a:prstGeom prst="blockArc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4572000" y="6021288"/>
            <a:ext cx="1558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Indústrias de Rede, </a:t>
            </a:r>
          </a:p>
          <a:p>
            <a:r>
              <a:rPr lang="pt-PT" sz="1200" i="1" dirty="0" err="1" smtClean="0">
                <a:latin typeface="Arial" pitchFamily="34" charset="0"/>
                <a:cs typeface="Arial" pitchFamily="34" charset="0"/>
              </a:rPr>
              <a:t>Utilities</a:t>
            </a:r>
            <a:endParaRPr lang="pt-PT" sz="1200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7264756" y="5445224"/>
            <a:ext cx="163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Clusters de </a:t>
            </a:r>
            <a:r>
              <a:rPr lang="pt-PT" sz="1200" b="1" dirty="0" err="1" smtClean="0">
                <a:latin typeface="Arial" pitchFamily="34" charset="0"/>
                <a:cs typeface="Arial" pitchFamily="34" charset="0"/>
              </a:rPr>
              <a:t>PME`s</a:t>
            </a:r>
            <a:endParaRPr lang="pt-PT" sz="1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&amp; Multinacionais de</a:t>
            </a: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  Serviços 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7035250" y="4941168"/>
            <a:ext cx="203132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Empresas Multinacionais</a:t>
            </a:r>
          </a:p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Industriais </a:t>
            </a:r>
          </a:p>
          <a:p>
            <a:endParaRPr lang="pt-PT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2987824" y="1628800"/>
            <a:ext cx="968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 </a:t>
            </a:r>
          </a:p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Financeiros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3036588" y="2492896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  às</a:t>
            </a:r>
          </a:p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Empresas</a:t>
            </a:r>
            <a:endParaRPr lang="pt-PT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3055375" y="3140968"/>
            <a:ext cx="9525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0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Software</a:t>
            </a:r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&amp;</a:t>
            </a:r>
          </a:p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</a:t>
            </a:r>
          </a:p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Informáticos</a:t>
            </a:r>
            <a:endParaRPr lang="pt-PT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Nuvem 25"/>
          <p:cNvSpPr/>
          <p:nvPr/>
        </p:nvSpPr>
        <p:spPr>
          <a:xfrm>
            <a:off x="2987824" y="5373216"/>
            <a:ext cx="1008112" cy="698376"/>
          </a:xfrm>
          <a:prstGeom prst="cloud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Nuvem 26"/>
          <p:cNvSpPr/>
          <p:nvPr/>
        </p:nvSpPr>
        <p:spPr>
          <a:xfrm>
            <a:off x="1907704" y="2924944"/>
            <a:ext cx="1008112" cy="698376"/>
          </a:xfrm>
          <a:prstGeom prst="clou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8" name="CaixaDeTexto 27"/>
          <p:cNvSpPr txBox="1"/>
          <p:nvPr/>
        </p:nvSpPr>
        <p:spPr>
          <a:xfrm>
            <a:off x="1982117" y="2996952"/>
            <a:ext cx="8098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Agro</a:t>
            </a:r>
          </a:p>
          <a:p>
            <a:pPr algn="ctr"/>
            <a:r>
              <a:rPr lang="pt-P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alimentar</a:t>
            </a:r>
            <a:endParaRPr lang="pt-PT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4896354" y="2060848"/>
            <a:ext cx="160653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Automóvel: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Integração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 &amp; Componentes</a:t>
            </a:r>
            <a:endParaRPr lang="pt-PT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2915816" y="5445224"/>
            <a:ext cx="11336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000" dirty="0" smtClean="0">
                <a:latin typeface="Arial" pitchFamily="34" charset="0"/>
                <a:cs typeface="Arial" pitchFamily="34" charset="0"/>
              </a:rPr>
              <a:t>Transportes</a:t>
            </a:r>
          </a:p>
          <a:p>
            <a:pPr algn="ctr"/>
            <a:r>
              <a:rPr lang="pt-PT" sz="1000" dirty="0" smtClean="0">
                <a:latin typeface="Arial" pitchFamily="34" charset="0"/>
                <a:cs typeface="Arial" pitchFamily="34" charset="0"/>
              </a:rPr>
              <a:t> Internacionais &amp;</a:t>
            </a:r>
          </a:p>
          <a:p>
            <a:pPr algn="ctr"/>
            <a:r>
              <a:rPr lang="pt-PT" sz="1000" dirty="0" smtClean="0">
                <a:latin typeface="Arial" pitchFamily="34" charset="0"/>
                <a:cs typeface="Arial" pitchFamily="34" charset="0"/>
              </a:rPr>
              <a:t>Logística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4932040" y="4581128"/>
            <a:ext cx="13292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Electrónica &amp;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Material 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Eléctrico</a:t>
            </a:r>
            <a:endParaRPr lang="pt-PT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Chamada rectangular 32"/>
          <p:cNvSpPr/>
          <p:nvPr/>
        </p:nvSpPr>
        <p:spPr>
          <a:xfrm>
            <a:off x="395536" y="2420888"/>
            <a:ext cx="1368152" cy="684656"/>
          </a:xfrm>
          <a:prstGeom prst="wedgeRectCallout">
            <a:avLst>
              <a:gd name="adj1" fmla="val 33055"/>
              <a:gd name="adj2" fmla="val 7795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4" name="Chamada rectangular 33"/>
          <p:cNvSpPr/>
          <p:nvPr/>
        </p:nvSpPr>
        <p:spPr>
          <a:xfrm>
            <a:off x="395536" y="3645024"/>
            <a:ext cx="1080120" cy="612648"/>
          </a:xfrm>
          <a:prstGeom prst="wedgeRectCallout">
            <a:avLst>
              <a:gd name="adj1" fmla="val 87363"/>
              <a:gd name="adj2" fmla="val 42926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PETRÓLEO &amp; GÁS 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Chamada rectangular 34"/>
          <p:cNvSpPr/>
          <p:nvPr/>
        </p:nvSpPr>
        <p:spPr>
          <a:xfrm>
            <a:off x="395536" y="4797152"/>
            <a:ext cx="1368152" cy="720080"/>
          </a:xfrm>
          <a:prstGeom prst="wedgeRectCallout">
            <a:avLst>
              <a:gd name="adj1" fmla="val 92281"/>
              <a:gd name="adj2" fmla="val -9654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Chamada rectangular 35"/>
          <p:cNvSpPr/>
          <p:nvPr/>
        </p:nvSpPr>
        <p:spPr>
          <a:xfrm>
            <a:off x="467544" y="1340768"/>
            <a:ext cx="1440160" cy="756664"/>
          </a:xfrm>
          <a:prstGeom prst="wedgeRectCallout">
            <a:avLst>
              <a:gd name="adj1" fmla="val 50571"/>
              <a:gd name="adj2" fmla="val 87753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7" name="CaixaDeTexto 36"/>
          <p:cNvSpPr txBox="1"/>
          <p:nvPr/>
        </p:nvSpPr>
        <p:spPr>
          <a:xfrm>
            <a:off x="467544" y="1484784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TELE-</a:t>
            </a:r>
          </a:p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COMUNICAÇÕES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CaixaDeTexto 37"/>
          <p:cNvSpPr txBox="1"/>
          <p:nvPr/>
        </p:nvSpPr>
        <p:spPr>
          <a:xfrm>
            <a:off x="395536" y="2600908"/>
            <a:ext cx="14318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ELECTRICIDADE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CaixaDeTexto 38"/>
          <p:cNvSpPr txBox="1"/>
          <p:nvPr/>
        </p:nvSpPr>
        <p:spPr>
          <a:xfrm>
            <a:off x="1852528" y="3717032"/>
            <a:ext cx="11737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Materiais </a:t>
            </a:r>
          </a:p>
          <a:p>
            <a:pPr algn="ctr"/>
            <a:r>
              <a:rPr lang="pt-P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Construção</a:t>
            </a:r>
            <a:endParaRPr lang="pt-PT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CaixaDeTexto 42"/>
          <p:cNvSpPr txBox="1"/>
          <p:nvPr/>
        </p:nvSpPr>
        <p:spPr>
          <a:xfrm>
            <a:off x="528136" y="4869160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ÁGUA &amp;</a:t>
            </a:r>
          </a:p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AMBIENTE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Nuvem 43"/>
          <p:cNvSpPr/>
          <p:nvPr/>
        </p:nvSpPr>
        <p:spPr>
          <a:xfrm>
            <a:off x="2987824" y="3933056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5" name="CaixaDeTexto 44"/>
          <p:cNvSpPr txBox="1"/>
          <p:nvPr/>
        </p:nvSpPr>
        <p:spPr>
          <a:xfrm>
            <a:off x="3149600" y="4077072"/>
            <a:ext cx="7104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0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Media</a:t>
            </a:r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&amp; </a:t>
            </a:r>
          </a:p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Edição</a:t>
            </a:r>
            <a:endParaRPr lang="pt-PT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Nuvem 45"/>
          <p:cNvSpPr/>
          <p:nvPr/>
        </p:nvSpPr>
        <p:spPr>
          <a:xfrm>
            <a:off x="4067944" y="2852936"/>
            <a:ext cx="1368152" cy="842392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7" name="CaixaDeTexto 46"/>
          <p:cNvSpPr txBox="1"/>
          <p:nvPr/>
        </p:nvSpPr>
        <p:spPr>
          <a:xfrm>
            <a:off x="4716016" y="3212976"/>
            <a:ext cx="6896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Turismo</a:t>
            </a:r>
            <a:endParaRPr lang="pt-PT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Nuvem 47"/>
          <p:cNvSpPr/>
          <p:nvPr/>
        </p:nvSpPr>
        <p:spPr>
          <a:xfrm>
            <a:off x="2987824" y="4653136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0" name="CaixaDeTexto 49"/>
          <p:cNvSpPr txBox="1"/>
          <p:nvPr/>
        </p:nvSpPr>
        <p:spPr>
          <a:xfrm>
            <a:off x="3068524" y="4725144"/>
            <a:ext cx="8996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 de</a:t>
            </a:r>
          </a:p>
          <a:p>
            <a:pPr algn="ctr"/>
            <a:r>
              <a:rPr lang="pt-PT" sz="1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Saúde</a:t>
            </a:r>
            <a:endParaRPr lang="pt-PT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Nuvem 51"/>
          <p:cNvSpPr/>
          <p:nvPr/>
        </p:nvSpPr>
        <p:spPr>
          <a:xfrm>
            <a:off x="6588224" y="5733256"/>
            <a:ext cx="639688" cy="418728"/>
          </a:xfrm>
          <a:prstGeom prst="cloud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1" name="CaixaDeTexto 18"/>
          <p:cNvSpPr txBox="1"/>
          <p:nvPr/>
        </p:nvSpPr>
        <p:spPr>
          <a:xfrm>
            <a:off x="7318036" y="6165304"/>
            <a:ext cx="180209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Clusters de </a:t>
            </a:r>
            <a:r>
              <a:rPr lang="pt-PT" sz="1200" b="1" dirty="0" err="1" smtClean="0">
                <a:latin typeface="Arial" pitchFamily="34" charset="0"/>
                <a:cs typeface="Arial" pitchFamily="34" charset="0"/>
              </a:rPr>
              <a:t>PME`s</a:t>
            </a:r>
            <a:endParaRPr lang="pt-PT" sz="1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Industriais</a:t>
            </a:r>
            <a:r>
              <a:rPr lang="pt-PT" sz="1000" dirty="0" smtClean="0">
                <a:latin typeface="Arial" pitchFamily="34" charset="0"/>
                <a:cs typeface="Arial" pitchFamily="34" charset="0"/>
              </a:rPr>
              <a:t>(com algumas </a:t>
            </a:r>
          </a:p>
          <a:p>
            <a:r>
              <a:rPr lang="pt-PT" sz="1000" dirty="0" smtClean="0">
                <a:latin typeface="Arial" pitchFamily="34" charset="0"/>
                <a:cs typeface="Arial" pitchFamily="34" charset="0"/>
              </a:rPr>
              <a:t>grandes empresas)</a:t>
            </a:r>
            <a:endParaRPr lang="pt-PT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Nuvem 48"/>
          <p:cNvSpPr/>
          <p:nvPr/>
        </p:nvSpPr>
        <p:spPr>
          <a:xfrm>
            <a:off x="6544676" y="6309320"/>
            <a:ext cx="720080" cy="482352"/>
          </a:xfrm>
          <a:prstGeom prst="clou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9" name="Chamada rectangular 40"/>
          <p:cNvSpPr/>
          <p:nvPr/>
        </p:nvSpPr>
        <p:spPr>
          <a:xfrm>
            <a:off x="395536" y="5661248"/>
            <a:ext cx="1512168" cy="612648"/>
          </a:xfrm>
          <a:prstGeom prst="wedgeRectCallout">
            <a:avLst>
              <a:gd name="adj1" fmla="val 60011"/>
              <a:gd name="adj2" fmla="val -14430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PETRO</a:t>
            </a: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QUIMICA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51" name="Nuvem 11"/>
          <p:cNvSpPr/>
          <p:nvPr/>
        </p:nvSpPr>
        <p:spPr>
          <a:xfrm>
            <a:off x="3995936" y="3789040"/>
            <a:ext cx="1584176" cy="698376"/>
          </a:xfrm>
          <a:prstGeom prst="clou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000" b="1" dirty="0" smtClean="0">
                <a:latin typeface="Arial" pitchFamily="34" charset="0"/>
                <a:cs typeface="Arial" pitchFamily="34" charset="0"/>
              </a:rPr>
              <a:t>Construção, Engenharia &amp; Concessões</a:t>
            </a:r>
          </a:p>
        </p:txBody>
      </p:sp>
      <p:sp>
        <p:nvSpPr>
          <p:cNvPr id="53" name="Left Brace 52"/>
          <p:cNvSpPr/>
          <p:nvPr/>
        </p:nvSpPr>
        <p:spPr>
          <a:xfrm>
            <a:off x="6156176" y="4581128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5" name="Losango 13"/>
          <p:cNvSpPr/>
          <p:nvPr/>
        </p:nvSpPr>
        <p:spPr>
          <a:xfrm>
            <a:off x="5580112" y="3429000"/>
            <a:ext cx="504056" cy="410344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6" name="TextBox 55"/>
          <p:cNvSpPr txBox="1"/>
          <p:nvPr/>
        </p:nvSpPr>
        <p:spPr>
          <a:xfrm>
            <a:off x="6156176" y="3284984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Manutenção &amp;</a:t>
            </a: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Construção</a:t>
            </a: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 aeronáuticas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ítulo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ARCO METROPOLITANO DE LISBOA</a:t>
            </a:r>
            <a:b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pt-PT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7668344" y="3429000"/>
            <a:ext cx="97840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8" name="Right Arrow 57"/>
          <p:cNvSpPr/>
          <p:nvPr/>
        </p:nvSpPr>
        <p:spPr>
          <a:xfrm>
            <a:off x="7884368" y="1412776"/>
            <a:ext cx="978408" cy="360040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9" name="TextBox 58"/>
          <p:cNvSpPr txBox="1"/>
          <p:nvPr/>
        </p:nvSpPr>
        <p:spPr>
          <a:xfrm>
            <a:off x="5220072" y="1052736"/>
            <a:ext cx="3566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INVESTIMENTO NO EXTERIOR</a:t>
            </a:r>
            <a:endParaRPr lang="pt-PT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206738" y="2780928"/>
            <a:ext cx="1937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EXPORTAÇÕES</a:t>
            </a:r>
            <a:endParaRPr lang="pt-PT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2" name="Curved Connector 61"/>
          <p:cNvCxnSpPr/>
          <p:nvPr/>
        </p:nvCxnSpPr>
        <p:spPr>
          <a:xfrm>
            <a:off x="5076056" y="2492896"/>
            <a:ext cx="2304256" cy="50405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urved Connector 63"/>
          <p:cNvCxnSpPr>
            <a:endCxn id="60" idx="1"/>
          </p:cNvCxnSpPr>
          <p:nvPr/>
        </p:nvCxnSpPr>
        <p:spPr>
          <a:xfrm flipV="1">
            <a:off x="5148064" y="2965594"/>
            <a:ext cx="2058674" cy="190356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/>
          <p:cNvCxnSpPr>
            <a:stCxn id="55" idx="3"/>
            <a:endCxn id="60" idx="1"/>
          </p:cNvCxnSpPr>
          <p:nvPr/>
        </p:nvCxnSpPr>
        <p:spPr>
          <a:xfrm flipV="1">
            <a:off x="6084168" y="2965594"/>
            <a:ext cx="1122570" cy="668578"/>
          </a:xfrm>
          <a:prstGeom prst="curvedConnector3">
            <a:avLst>
              <a:gd name="adj1" fmla="val 1297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urved Connector 68"/>
          <p:cNvCxnSpPr>
            <a:stCxn id="46" idx="0"/>
            <a:endCxn id="60" idx="1"/>
          </p:cNvCxnSpPr>
          <p:nvPr/>
        </p:nvCxnSpPr>
        <p:spPr>
          <a:xfrm flipV="1">
            <a:off x="5434956" y="2965594"/>
            <a:ext cx="1771782" cy="30853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/>
          <p:cNvCxnSpPr>
            <a:stCxn id="9" idx="0"/>
          </p:cNvCxnSpPr>
          <p:nvPr/>
        </p:nvCxnSpPr>
        <p:spPr>
          <a:xfrm>
            <a:off x="3995096" y="2698068"/>
            <a:ext cx="2881160" cy="29888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urved Connector 72"/>
          <p:cNvCxnSpPr/>
          <p:nvPr/>
        </p:nvCxnSpPr>
        <p:spPr>
          <a:xfrm flipV="1">
            <a:off x="3995936" y="2996953"/>
            <a:ext cx="2808312" cy="28803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urved Connector 76"/>
          <p:cNvCxnSpPr>
            <a:stCxn id="36" idx="3"/>
          </p:cNvCxnSpPr>
          <p:nvPr/>
        </p:nvCxnSpPr>
        <p:spPr>
          <a:xfrm flipV="1">
            <a:off x="1907704" y="1556792"/>
            <a:ext cx="5832648" cy="16230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9" name="Curved Connector 78"/>
          <p:cNvCxnSpPr>
            <a:stCxn id="38" idx="3"/>
          </p:cNvCxnSpPr>
          <p:nvPr/>
        </p:nvCxnSpPr>
        <p:spPr>
          <a:xfrm flipV="1">
            <a:off x="1827338" y="1592796"/>
            <a:ext cx="6273054" cy="114661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1" name="Curved Connector 80"/>
          <p:cNvCxnSpPr>
            <a:stCxn id="34" idx="3"/>
          </p:cNvCxnSpPr>
          <p:nvPr/>
        </p:nvCxnSpPr>
        <p:spPr>
          <a:xfrm flipV="1">
            <a:off x="1475656" y="1556792"/>
            <a:ext cx="6552728" cy="239455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3" name="Curved Connector 82"/>
          <p:cNvCxnSpPr>
            <a:stCxn id="34" idx="3"/>
          </p:cNvCxnSpPr>
          <p:nvPr/>
        </p:nvCxnSpPr>
        <p:spPr>
          <a:xfrm flipV="1">
            <a:off x="1475656" y="2924944"/>
            <a:ext cx="5832648" cy="102640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urved Connector 84"/>
          <p:cNvCxnSpPr>
            <a:stCxn id="49" idx="3"/>
            <a:endCxn id="60" idx="1"/>
          </p:cNvCxnSpPr>
          <p:nvPr/>
        </p:nvCxnSpPr>
        <p:spPr>
          <a:xfrm flipV="1">
            <a:off x="1907704" y="2965594"/>
            <a:ext cx="5299034" cy="300197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urved Connector 86"/>
          <p:cNvCxnSpPr>
            <a:stCxn id="30" idx="3"/>
          </p:cNvCxnSpPr>
          <p:nvPr/>
        </p:nvCxnSpPr>
        <p:spPr>
          <a:xfrm flipV="1">
            <a:off x="4049460" y="2996952"/>
            <a:ext cx="3114828" cy="272527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urved Connector 88"/>
          <p:cNvCxnSpPr>
            <a:stCxn id="51" idx="0"/>
          </p:cNvCxnSpPr>
          <p:nvPr/>
        </p:nvCxnSpPr>
        <p:spPr>
          <a:xfrm flipV="1">
            <a:off x="5578792" y="3068960"/>
            <a:ext cx="1369472" cy="106926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Curved Connector 90"/>
          <p:cNvCxnSpPr>
            <a:stCxn id="19" idx="3"/>
            <a:endCxn id="58" idx="1"/>
          </p:cNvCxnSpPr>
          <p:nvPr/>
        </p:nvCxnSpPr>
        <p:spPr>
          <a:xfrm flipV="1">
            <a:off x="3956232" y="1592796"/>
            <a:ext cx="3928136" cy="236059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5" name="Chamada rectangular 40"/>
          <p:cNvSpPr/>
          <p:nvPr/>
        </p:nvSpPr>
        <p:spPr>
          <a:xfrm>
            <a:off x="1279786" y="6071592"/>
            <a:ext cx="1512168" cy="612648"/>
          </a:xfrm>
          <a:prstGeom prst="wedgeRectCallout">
            <a:avLst>
              <a:gd name="adj1" fmla="val 2855"/>
              <a:gd name="adj2" fmla="val -21178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AERONÁUTICA </a:t>
            </a: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 ENGENHARIA NAVAL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uplo semicírculo 4"/>
          <p:cNvSpPr/>
          <p:nvPr/>
        </p:nvSpPr>
        <p:spPr>
          <a:xfrm rot="16200000">
            <a:off x="870808" y="2233649"/>
            <a:ext cx="2937889" cy="2880320"/>
          </a:xfrm>
          <a:prstGeom prst="blockArc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7" name="Losango 5"/>
          <p:cNvSpPr/>
          <p:nvPr/>
        </p:nvSpPr>
        <p:spPr>
          <a:xfrm>
            <a:off x="4139952" y="1988840"/>
            <a:ext cx="914400" cy="914400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Losango 6"/>
          <p:cNvSpPr/>
          <p:nvPr/>
        </p:nvSpPr>
        <p:spPr>
          <a:xfrm>
            <a:off x="4283968" y="4725144"/>
            <a:ext cx="914400" cy="914400"/>
          </a:xfrm>
          <a:prstGeom prst="diamon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Nuvem 7"/>
          <p:cNvSpPr/>
          <p:nvPr/>
        </p:nvSpPr>
        <p:spPr>
          <a:xfrm>
            <a:off x="2915816" y="1484784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0" name="Nuvem 8"/>
          <p:cNvSpPr/>
          <p:nvPr/>
        </p:nvSpPr>
        <p:spPr>
          <a:xfrm>
            <a:off x="2987824" y="2348880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Nuvem 9"/>
          <p:cNvSpPr/>
          <p:nvPr/>
        </p:nvSpPr>
        <p:spPr>
          <a:xfrm>
            <a:off x="1619672" y="3645024"/>
            <a:ext cx="1008112" cy="698376"/>
          </a:xfrm>
          <a:prstGeom prst="clou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Nuvem 11"/>
          <p:cNvSpPr/>
          <p:nvPr/>
        </p:nvSpPr>
        <p:spPr>
          <a:xfrm>
            <a:off x="2987824" y="3140968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CaixaDeTexto 18"/>
          <p:cNvSpPr txBox="1"/>
          <p:nvPr/>
        </p:nvSpPr>
        <p:spPr>
          <a:xfrm>
            <a:off x="2915816" y="155679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 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Financeiros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3059832" y="2492896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 às</a:t>
            </a:r>
          </a:p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Empresas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2977630" y="314096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Software</a:t>
            </a:r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&amp;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Informáticos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Nuvem 25"/>
          <p:cNvSpPr/>
          <p:nvPr/>
        </p:nvSpPr>
        <p:spPr>
          <a:xfrm>
            <a:off x="2987824" y="5373216"/>
            <a:ext cx="1368152" cy="864096"/>
          </a:xfrm>
          <a:prstGeom prst="cloud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Nuvem 26"/>
          <p:cNvSpPr/>
          <p:nvPr/>
        </p:nvSpPr>
        <p:spPr>
          <a:xfrm>
            <a:off x="1619672" y="2924944"/>
            <a:ext cx="1008112" cy="698376"/>
          </a:xfrm>
          <a:prstGeom prst="clou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4" name="CaixaDeTexto 27"/>
          <p:cNvSpPr txBox="1"/>
          <p:nvPr/>
        </p:nvSpPr>
        <p:spPr>
          <a:xfrm>
            <a:off x="1716527" y="2996952"/>
            <a:ext cx="7649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Agro</a:t>
            </a:r>
          </a:p>
          <a:p>
            <a:pPr algn="ctr"/>
            <a:r>
              <a:rPr lang="pt-PT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alimentar</a:t>
            </a:r>
            <a:endParaRPr lang="pt-PT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CaixaDeTexto 28"/>
          <p:cNvSpPr txBox="1"/>
          <p:nvPr/>
        </p:nvSpPr>
        <p:spPr>
          <a:xfrm>
            <a:off x="4896354" y="2060848"/>
            <a:ext cx="160653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Automóvel: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Integração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 &amp; Componentes</a:t>
            </a:r>
            <a:endParaRPr lang="pt-PT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CaixaDeTexto 29"/>
          <p:cNvSpPr txBox="1"/>
          <p:nvPr/>
        </p:nvSpPr>
        <p:spPr>
          <a:xfrm>
            <a:off x="3109652" y="5445224"/>
            <a:ext cx="1181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dirty="0" smtClean="0">
                <a:latin typeface="Arial" pitchFamily="34" charset="0"/>
                <a:cs typeface="Arial" pitchFamily="34" charset="0"/>
              </a:rPr>
              <a:t>Transportes</a:t>
            </a:r>
          </a:p>
          <a:p>
            <a:pPr algn="ctr"/>
            <a:r>
              <a:rPr lang="pt-PT" sz="1200" dirty="0" smtClean="0">
                <a:latin typeface="Arial" pitchFamily="34" charset="0"/>
                <a:cs typeface="Arial" pitchFamily="34" charset="0"/>
              </a:rPr>
              <a:t> Internacionais</a:t>
            </a:r>
          </a:p>
          <a:p>
            <a:pPr algn="ctr"/>
            <a:r>
              <a:rPr lang="pt-PT" sz="1200" dirty="0" smtClean="0">
                <a:latin typeface="Arial" pitchFamily="34" charset="0"/>
                <a:cs typeface="Arial" pitchFamily="34" charset="0"/>
              </a:rPr>
              <a:t>&amp; Logística</a:t>
            </a:r>
            <a:endParaRPr lang="pt-PT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CaixaDeTexto 30"/>
          <p:cNvSpPr txBox="1"/>
          <p:nvPr/>
        </p:nvSpPr>
        <p:spPr>
          <a:xfrm>
            <a:off x="5303428" y="5013176"/>
            <a:ext cx="13292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Electrónica &amp;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Material </a:t>
            </a:r>
          </a:p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Eléctrico</a:t>
            </a:r>
            <a:endParaRPr lang="pt-PT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Chamada rectangular 32"/>
          <p:cNvSpPr/>
          <p:nvPr/>
        </p:nvSpPr>
        <p:spPr>
          <a:xfrm>
            <a:off x="395536" y="2564904"/>
            <a:ext cx="1368152" cy="468632"/>
          </a:xfrm>
          <a:prstGeom prst="wedgeRectCallout">
            <a:avLst>
              <a:gd name="adj1" fmla="val 33055"/>
              <a:gd name="adj2" fmla="val 7795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9" name="Chamada rectangular 33"/>
          <p:cNvSpPr/>
          <p:nvPr/>
        </p:nvSpPr>
        <p:spPr>
          <a:xfrm>
            <a:off x="467544" y="3645024"/>
            <a:ext cx="936104" cy="504056"/>
          </a:xfrm>
          <a:prstGeom prst="wedgeRectCallout">
            <a:avLst>
              <a:gd name="adj1" fmla="val 68334"/>
              <a:gd name="adj2" fmla="val 54706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b="1" cap="all" dirty="0" err="1" smtClean="0">
                <a:latin typeface="Arial" pitchFamily="34" charset="0"/>
                <a:cs typeface="Arial" pitchFamily="34" charset="0"/>
              </a:rPr>
              <a:t>galp</a:t>
            </a:r>
            <a:endParaRPr lang="pt-PT" sz="1200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Chamada rectangular 34"/>
          <p:cNvSpPr/>
          <p:nvPr/>
        </p:nvSpPr>
        <p:spPr>
          <a:xfrm>
            <a:off x="539552" y="4797152"/>
            <a:ext cx="1224136" cy="432048"/>
          </a:xfrm>
          <a:prstGeom prst="wedgeRectCallout">
            <a:avLst>
              <a:gd name="adj1" fmla="val 92281"/>
              <a:gd name="adj2" fmla="val -9654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Chamada rectangular 35"/>
          <p:cNvSpPr/>
          <p:nvPr/>
        </p:nvSpPr>
        <p:spPr>
          <a:xfrm>
            <a:off x="539552" y="1412776"/>
            <a:ext cx="1440160" cy="900680"/>
          </a:xfrm>
          <a:prstGeom prst="wedgeRectCallout">
            <a:avLst>
              <a:gd name="adj1" fmla="val 50571"/>
              <a:gd name="adj2" fmla="val 7616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2" name="CaixaDeTexto 36"/>
          <p:cNvSpPr txBox="1"/>
          <p:nvPr/>
        </p:nvSpPr>
        <p:spPr>
          <a:xfrm>
            <a:off x="527949" y="1412776"/>
            <a:ext cx="10999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Portugal </a:t>
            </a:r>
          </a:p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Telecom</a:t>
            </a:r>
          </a:p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nos</a:t>
            </a:r>
          </a:p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Vodafone</a:t>
            </a:r>
          </a:p>
          <a:p>
            <a:pPr algn="ctr"/>
            <a:r>
              <a:rPr lang="pt-PT" sz="12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CaixaDeTexto 37"/>
          <p:cNvSpPr txBox="1"/>
          <p:nvPr/>
        </p:nvSpPr>
        <p:spPr>
          <a:xfrm>
            <a:off x="395536" y="263691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Edp</a:t>
            </a:r>
            <a:endParaRPr lang="pt-PT" sz="1200" b="1" cap="all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12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ren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CaixaDeTexto 38"/>
          <p:cNvSpPr txBox="1"/>
          <p:nvPr/>
        </p:nvSpPr>
        <p:spPr>
          <a:xfrm>
            <a:off x="1619672" y="3717032"/>
            <a:ext cx="11015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Materiais </a:t>
            </a:r>
          </a:p>
          <a:p>
            <a:pPr algn="ctr"/>
            <a:r>
              <a:rPr lang="pt-PT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Construção</a:t>
            </a:r>
            <a:endParaRPr lang="pt-PT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CaixaDeTexto 42"/>
          <p:cNvSpPr txBox="1"/>
          <p:nvPr/>
        </p:nvSpPr>
        <p:spPr>
          <a:xfrm>
            <a:off x="730211" y="4869160"/>
            <a:ext cx="583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cap="all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epal</a:t>
            </a:r>
            <a:endParaRPr lang="pt-PT" sz="1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Nuvem 43"/>
          <p:cNvSpPr/>
          <p:nvPr/>
        </p:nvSpPr>
        <p:spPr>
          <a:xfrm>
            <a:off x="2987824" y="3933056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7" name="CaixaDeTexto 44"/>
          <p:cNvSpPr txBox="1"/>
          <p:nvPr/>
        </p:nvSpPr>
        <p:spPr>
          <a:xfrm>
            <a:off x="3105517" y="4077072"/>
            <a:ext cx="79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Media &amp; </a:t>
            </a:r>
          </a:p>
          <a:p>
            <a:pPr algn="ctr"/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Edição</a:t>
            </a:r>
            <a:endParaRPr lang="pt-PT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Nuvem 45"/>
          <p:cNvSpPr/>
          <p:nvPr/>
        </p:nvSpPr>
        <p:spPr>
          <a:xfrm>
            <a:off x="3995936" y="2996952"/>
            <a:ext cx="1296144" cy="914400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9" name="CaixaDeTexto 46"/>
          <p:cNvSpPr txBox="1"/>
          <p:nvPr/>
        </p:nvSpPr>
        <p:spPr>
          <a:xfrm>
            <a:off x="4283968" y="3284984"/>
            <a:ext cx="780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Turismo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Nuvem 47"/>
          <p:cNvSpPr/>
          <p:nvPr/>
        </p:nvSpPr>
        <p:spPr>
          <a:xfrm>
            <a:off x="2987824" y="4653136"/>
            <a:ext cx="1008112" cy="698376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1" name="CaixaDeTexto 49"/>
          <p:cNvSpPr txBox="1"/>
          <p:nvPr/>
        </p:nvSpPr>
        <p:spPr>
          <a:xfrm>
            <a:off x="3025243" y="4725144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Serviços de</a:t>
            </a:r>
          </a:p>
          <a:p>
            <a:pPr algn="ctr"/>
            <a:r>
              <a:rPr lang="pt-P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Saúde</a:t>
            </a:r>
            <a:endParaRPr lang="pt-PT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Chamada rectangular 40"/>
          <p:cNvSpPr/>
          <p:nvPr/>
        </p:nvSpPr>
        <p:spPr>
          <a:xfrm>
            <a:off x="395536" y="5517232"/>
            <a:ext cx="1512168" cy="612648"/>
          </a:xfrm>
          <a:prstGeom prst="wedgeRectCallout">
            <a:avLst>
              <a:gd name="adj1" fmla="val 64210"/>
              <a:gd name="adj2" fmla="val -16311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REPSOL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47" name="Left Brace 46"/>
          <p:cNvSpPr/>
          <p:nvPr/>
        </p:nvSpPr>
        <p:spPr>
          <a:xfrm>
            <a:off x="6516216" y="1772816"/>
            <a:ext cx="216024" cy="13464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8" name="TextBox 47"/>
          <p:cNvSpPr txBox="1"/>
          <p:nvPr/>
        </p:nvSpPr>
        <p:spPr>
          <a:xfrm>
            <a:off x="6732240" y="1700808"/>
            <a:ext cx="21788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VOLSWAGEN(AUTOEUROPA)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CONTINENTAL TEEVES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VISTEON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DELPHI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AUTOEUROPA)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TENNECO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9" name="Chamada rectangular 40"/>
          <p:cNvSpPr/>
          <p:nvPr/>
        </p:nvSpPr>
        <p:spPr>
          <a:xfrm>
            <a:off x="1115616" y="6165304"/>
            <a:ext cx="1512168" cy="423664"/>
          </a:xfrm>
          <a:prstGeom prst="wedgeRectCallout">
            <a:avLst>
              <a:gd name="adj1" fmla="val 16338"/>
              <a:gd name="adj2" fmla="val -356463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OGMA</a:t>
            </a:r>
          </a:p>
          <a:p>
            <a:pPr algn="ctr"/>
            <a:r>
              <a:rPr lang="pt-PT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LISNAVE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50" name="Left Brace 49"/>
          <p:cNvSpPr/>
          <p:nvPr/>
        </p:nvSpPr>
        <p:spPr>
          <a:xfrm>
            <a:off x="6588224" y="5013176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1" name="TextBox 50"/>
          <p:cNvSpPr txBox="1"/>
          <p:nvPr/>
        </p:nvSpPr>
        <p:spPr>
          <a:xfrm>
            <a:off x="6732240" y="5013176"/>
            <a:ext cx="821059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SIEMENS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ALCATEL</a:t>
            </a:r>
          </a:p>
          <a:p>
            <a:r>
              <a:rPr lang="pt-PT" sz="1100" dirty="0" smtClean="0">
                <a:latin typeface="Arial" pitchFamily="34" charset="0"/>
                <a:cs typeface="Arial" pitchFamily="34" charset="0"/>
              </a:rPr>
              <a:t>VISTEON</a:t>
            </a:r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2" name="Nuvem 11"/>
          <p:cNvSpPr/>
          <p:nvPr/>
        </p:nvSpPr>
        <p:spPr>
          <a:xfrm>
            <a:off x="3995936" y="3789040"/>
            <a:ext cx="1584176" cy="648072"/>
          </a:xfrm>
          <a:prstGeom prst="clou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000" b="1" dirty="0" smtClean="0">
                <a:latin typeface="Arial" pitchFamily="34" charset="0"/>
                <a:cs typeface="Arial" pitchFamily="34" charset="0"/>
              </a:rPr>
              <a:t>Construção, Engenharia &amp; Concessões</a:t>
            </a:r>
          </a:p>
        </p:txBody>
      </p:sp>
      <p:sp>
        <p:nvSpPr>
          <p:cNvPr id="43" name="Left Brace 42"/>
          <p:cNvSpPr/>
          <p:nvPr/>
        </p:nvSpPr>
        <p:spPr>
          <a:xfrm>
            <a:off x="5580112" y="3284984"/>
            <a:ext cx="288032" cy="14401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2" name="TextBox 51"/>
          <p:cNvSpPr txBox="1"/>
          <p:nvPr/>
        </p:nvSpPr>
        <p:spPr>
          <a:xfrm>
            <a:off x="5796136" y="3212976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TEIXEIRA DUARTE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MSF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SOMAGUE 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EDIFER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ZAGOPE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ALVES  RIBEIRO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BRISA</a:t>
            </a:r>
          </a:p>
          <a:p>
            <a:r>
              <a:rPr lang="pt-PT" sz="1200" dirty="0" smtClean="0">
                <a:latin typeface="Arial" pitchFamily="34" charset="0"/>
                <a:cs typeface="Arial" pitchFamily="34" charset="0"/>
              </a:rPr>
              <a:t>COBA</a:t>
            </a:r>
            <a:endParaRPr lang="pt-PT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ítulo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CLUSTERS</a:t>
            </a:r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&amp;GRANDES EMPRESAS  NO ARCO METROPOLITANO DE LISBOA</a:t>
            </a:r>
            <a:b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pt-PT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ular Callout 45"/>
          <p:cNvSpPr/>
          <p:nvPr/>
        </p:nvSpPr>
        <p:spPr>
          <a:xfrm>
            <a:off x="4211960" y="1052736"/>
            <a:ext cx="1944216" cy="612648"/>
          </a:xfrm>
          <a:prstGeom prst="wedgeRectCallout">
            <a:avLst>
              <a:gd name="adj1" fmla="val -113041"/>
              <a:gd name="adj2" fmla="val 9932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400" dirty="0" smtClean="0">
                <a:latin typeface="Arial" pitchFamily="34" charset="0"/>
                <a:cs typeface="Arial" pitchFamily="34" charset="0"/>
              </a:rPr>
              <a:t>CGD,BES,BCP, BPI, Tranquilidade,Fidelidade7Mundial</a:t>
            </a:r>
            <a:endParaRPr lang="pt-PT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Chamada rectangular 32"/>
          <p:cNvSpPr/>
          <p:nvPr/>
        </p:nvSpPr>
        <p:spPr>
          <a:xfrm>
            <a:off x="755576" y="4221088"/>
            <a:ext cx="1368152" cy="468632"/>
          </a:xfrm>
          <a:prstGeom prst="wedgeRectCallout">
            <a:avLst>
              <a:gd name="adj1" fmla="val 47811"/>
              <a:gd name="adj2" fmla="val -6902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200" b="1" dirty="0" smtClean="0">
                <a:latin typeface="Arial" pitchFamily="34" charset="0"/>
                <a:cs typeface="Arial" pitchFamily="34" charset="0"/>
              </a:rPr>
              <a:t>CIMPOR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611560" y="2780928"/>
            <a:ext cx="8208912" cy="3456384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r">
              <a:buNone/>
            </a:pPr>
            <a:r>
              <a:rPr lang="pt-PT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 algn="r">
              <a:buNone/>
            </a:pPr>
            <a:r>
              <a:rPr lang="pt-PT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</a:t>
            </a:r>
          </a:p>
          <a:p>
            <a:pPr marL="457200" indent="-457200" algn="r">
              <a:buNone/>
            </a:pPr>
            <a:r>
              <a:rPr lang="pt-PT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“INICIATIVA CIDADES” DA FUNDAÇÃO CALOUSTE GULBENKIAN </a:t>
            </a:r>
          </a:p>
          <a:p>
            <a:pPr algn="r">
              <a:buFont typeface="Arial" pitchFamily="34" charset="0"/>
              <a:buChar char="•"/>
            </a:pPr>
            <a:r>
              <a:rPr lang="pt-PT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 </a:t>
            </a:r>
            <a:endParaRPr lang="pt-PT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TextBox 3"/>
          <p:cNvSpPr txBox="1"/>
          <p:nvPr/>
        </p:nvSpPr>
        <p:spPr>
          <a:xfrm>
            <a:off x="179512" y="4437112"/>
            <a:ext cx="90452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DISTRIBUIÇÃO SUBREGIONAL DAS </a:t>
            </a:r>
          </a:p>
          <a:p>
            <a:pPr algn="r"/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ATIVIDADES NO ARCO METROPOLITANO DE</a:t>
            </a:r>
          </a:p>
          <a:p>
            <a:pPr algn="r"/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LISBOA – UMA VISÃO DE SINTESE</a:t>
            </a:r>
            <a:endParaRPr lang="pt-PT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34688" y="1643541"/>
            <a:ext cx="1080120" cy="9864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Oval 4"/>
          <p:cNvSpPr/>
          <p:nvPr/>
        </p:nvSpPr>
        <p:spPr>
          <a:xfrm>
            <a:off x="4175048" y="1643541"/>
            <a:ext cx="1080120" cy="9864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Oval 5"/>
          <p:cNvSpPr/>
          <p:nvPr/>
        </p:nvSpPr>
        <p:spPr>
          <a:xfrm>
            <a:off x="3419872" y="648072"/>
            <a:ext cx="1080120" cy="9864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Oval 6"/>
          <p:cNvSpPr/>
          <p:nvPr/>
        </p:nvSpPr>
        <p:spPr>
          <a:xfrm>
            <a:off x="1835696" y="576064"/>
            <a:ext cx="1080120" cy="9864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Diamond 8"/>
          <p:cNvSpPr/>
          <p:nvPr/>
        </p:nvSpPr>
        <p:spPr>
          <a:xfrm>
            <a:off x="2158824" y="1931573"/>
            <a:ext cx="914400" cy="914400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Diamond 9"/>
          <p:cNvSpPr/>
          <p:nvPr/>
        </p:nvSpPr>
        <p:spPr>
          <a:xfrm>
            <a:off x="2662880" y="1355509"/>
            <a:ext cx="914400" cy="914400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Diamond 10"/>
          <p:cNvSpPr/>
          <p:nvPr/>
        </p:nvSpPr>
        <p:spPr>
          <a:xfrm>
            <a:off x="3166936" y="1931573"/>
            <a:ext cx="914400" cy="914400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Diamond 11"/>
          <p:cNvSpPr/>
          <p:nvPr/>
        </p:nvSpPr>
        <p:spPr>
          <a:xfrm>
            <a:off x="2518864" y="2579645"/>
            <a:ext cx="1296144" cy="1944216"/>
          </a:xfrm>
          <a:prstGeom prst="diamon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Diamond 12"/>
          <p:cNvSpPr/>
          <p:nvPr/>
        </p:nvSpPr>
        <p:spPr>
          <a:xfrm>
            <a:off x="2662880" y="2435629"/>
            <a:ext cx="914400" cy="914400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Trapezoid 14"/>
          <p:cNvSpPr/>
          <p:nvPr/>
        </p:nvSpPr>
        <p:spPr>
          <a:xfrm rot="2570920">
            <a:off x="1161264" y="3157827"/>
            <a:ext cx="1580198" cy="773109"/>
          </a:xfrm>
          <a:prstGeom prst="trapezoid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Trapezoid 15"/>
          <p:cNvSpPr/>
          <p:nvPr/>
        </p:nvSpPr>
        <p:spPr>
          <a:xfrm rot="19134076">
            <a:off x="3735783" y="3130364"/>
            <a:ext cx="1599569" cy="846525"/>
          </a:xfrm>
          <a:prstGeom prst="trapezoid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Flowchart: Punched Tape 16"/>
          <p:cNvSpPr/>
          <p:nvPr/>
        </p:nvSpPr>
        <p:spPr>
          <a:xfrm>
            <a:off x="2699792" y="4379844"/>
            <a:ext cx="1008112" cy="1308787"/>
          </a:xfrm>
          <a:prstGeom prst="flowChartPunchedTap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Flowchart: Punched Tape 17"/>
          <p:cNvSpPr/>
          <p:nvPr/>
        </p:nvSpPr>
        <p:spPr>
          <a:xfrm>
            <a:off x="899592" y="4464496"/>
            <a:ext cx="1656184" cy="1008112"/>
          </a:xfrm>
          <a:prstGeom prst="flowChartPunchedTap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Flowchart: Punched Tape 18"/>
          <p:cNvSpPr/>
          <p:nvPr/>
        </p:nvSpPr>
        <p:spPr>
          <a:xfrm rot="343673">
            <a:off x="3898811" y="4398827"/>
            <a:ext cx="1621088" cy="1020755"/>
          </a:xfrm>
          <a:prstGeom prst="flowChartPunchedTap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Trapezoid 19"/>
          <p:cNvSpPr/>
          <p:nvPr/>
        </p:nvSpPr>
        <p:spPr>
          <a:xfrm>
            <a:off x="4139952" y="2232248"/>
            <a:ext cx="1152128" cy="360040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00" dirty="0" err="1" smtClean="0">
                <a:latin typeface="Arial" pitchFamily="34" charset="0"/>
                <a:cs typeface="Arial" pitchFamily="34" charset="0"/>
              </a:rPr>
              <a:t>Ind</a:t>
            </a:r>
            <a:r>
              <a:rPr lang="pt-PT" sz="900" dirty="0" smtClean="0">
                <a:latin typeface="Arial" pitchFamily="34" charset="0"/>
                <a:cs typeface="Arial" pitchFamily="34" charset="0"/>
              </a:rPr>
              <a:t> Farmacêutica</a:t>
            </a:r>
            <a:endParaRPr lang="pt-PT" sz="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574648" y="2219605"/>
            <a:ext cx="4962395" cy="1511475"/>
          </a:xfrm>
          <a:custGeom>
            <a:avLst/>
            <a:gdLst>
              <a:gd name="connsiteX0" fmla="*/ 0 w 4962395"/>
              <a:gd name="connsiteY0" fmla="*/ 0 h 1511475"/>
              <a:gd name="connsiteX1" fmla="*/ 1039661 w 4962395"/>
              <a:gd name="connsiteY1" fmla="*/ 563672 h 1511475"/>
              <a:gd name="connsiteX2" fmla="*/ 1578280 w 4962395"/>
              <a:gd name="connsiteY2" fmla="*/ 463463 h 1511475"/>
              <a:gd name="connsiteX3" fmla="*/ 2617940 w 4962395"/>
              <a:gd name="connsiteY3" fmla="*/ 1453020 h 1511475"/>
              <a:gd name="connsiteX4" fmla="*/ 3369502 w 4962395"/>
              <a:gd name="connsiteY4" fmla="*/ 814192 h 1511475"/>
              <a:gd name="connsiteX5" fmla="*/ 3845491 w 4962395"/>
              <a:gd name="connsiteY5" fmla="*/ 413359 h 1511475"/>
              <a:gd name="connsiteX6" fmla="*/ 4496844 w 4962395"/>
              <a:gd name="connsiteY6" fmla="*/ 513567 h 1511475"/>
              <a:gd name="connsiteX7" fmla="*/ 4872625 w 4962395"/>
              <a:gd name="connsiteY7" fmla="*/ 263047 h 1511475"/>
              <a:gd name="connsiteX8" fmla="*/ 4947781 w 4962395"/>
              <a:gd name="connsiteY8" fmla="*/ 300625 h 1511475"/>
              <a:gd name="connsiteX9" fmla="*/ 4960307 w 4962395"/>
              <a:gd name="connsiteY9" fmla="*/ 225469 h 1511475"/>
              <a:gd name="connsiteX10" fmla="*/ 4947781 w 4962395"/>
              <a:gd name="connsiteY10" fmla="*/ 237995 h 151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62395" h="1511475">
                <a:moveTo>
                  <a:pt x="0" y="0"/>
                </a:moveTo>
                <a:cubicBezTo>
                  <a:pt x="388307" y="243214"/>
                  <a:pt x="776614" y="486428"/>
                  <a:pt x="1039661" y="563672"/>
                </a:cubicBezTo>
                <a:cubicBezTo>
                  <a:pt x="1302708" y="640916"/>
                  <a:pt x="1315233" y="315238"/>
                  <a:pt x="1578280" y="463463"/>
                </a:cubicBezTo>
                <a:cubicBezTo>
                  <a:pt x="1841327" y="611688"/>
                  <a:pt x="2319403" y="1394565"/>
                  <a:pt x="2617940" y="1453020"/>
                </a:cubicBezTo>
                <a:cubicBezTo>
                  <a:pt x="2916477" y="1511475"/>
                  <a:pt x="3369502" y="814192"/>
                  <a:pt x="3369502" y="814192"/>
                </a:cubicBezTo>
                <a:cubicBezTo>
                  <a:pt x="3574094" y="640915"/>
                  <a:pt x="3657601" y="463463"/>
                  <a:pt x="3845491" y="413359"/>
                </a:cubicBezTo>
                <a:cubicBezTo>
                  <a:pt x="4033381" y="363255"/>
                  <a:pt x="4325655" y="538619"/>
                  <a:pt x="4496844" y="513567"/>
                </a:cubicBezTo>
                <a:cubicBezTo>
                  <a:pt x="4668033" y="488515"/>
                  <a:pt x="4797469" y="298537"/>
                  <a:pt x="4872625" y="263047"/>
                </a:cubicBezTo>
                <a:cubicBezTo>
                  <a:pt x="4947781" y="227557"/>
                  <a:pt x="4933167" y="306888"/>
                  <a:pt x="4947781" y="300625"/>
                </a:cubicBezTo>
                <a:cubicBezTo>
                  <a:pt x="4962395" y="294362"/>
                  <a:pt x="4960307" y="235907"/>
                  <a:pt x="4960307" y="225469"/>
                </a:cubicBezTo>
                <a:cubicBezTo>
                  <a:pt x="4960307" y="215031"/>
                  <a:pt x="4954044" y="226513"/>
                  <a:pt x="4947781" y="237995"/>
                </a:cubicBezTo>
              </a:path>
            </a:pathLst>
          </a:cu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Freeform 23"/>
          <p:cNvSpPr/>
          <p:nvPr/>
        </p:nvSpPr>
        <p:spPr>
          <a:xfrm>
            <a:off x="611560" y="3744416"/>
            <a:ext cx="5093917" cy="592898"/>
          </a:xfrm>
          <a:custGeom>
            <a:avLst/>
            <a:gdLst>
              <a:gd name="connsiteX0" fmla="*/ 0 w 5093917"/>
              <a:gd name="connsiteY0" fmla="*/ 0 h 592898"/>
              <a:gd name="connsiteX1" fmla="*/ 1665961 w 5093917"/>
              <a:gd name="connsiteY1" fmla="*/ 325676 h 592898"/>
              <a:gd name="connsiteX2" fmla="*/ 2605413 w 5093917"/>
              <a:gd name="connsiteY2" fmla="*/ 588723 h 592898"/>
              <a:gd name="connsiteX3" fmla="*/ 3469709 w 5093917"/>
              <a:gd name="connsiteY3" fmla="*/ 350728 h 592898"/>
              <a:gd name="connsiteX4" fmla="*/ 4847572 w 5093917"/>
              <a:gd name="connsiteY4" fmla="*/ 137786 h 592898"/>
              <a:gd name="connsiteX5" fmla="*/ 4947781 w 5093917"/>
              <a:gd name="connsiteY5" fmla="*/ 162838 h 592898"/>
              <a:gd name="connsiteX6" fmla="*/ 4947781 w 5093917"/>
              <a:gd name="connsiteY6" fmla="*/ 162838 h 592898"/>
              <a:gd name="connsiteX7" fmla="*/ 4935255 w 5093917"/>
              <a:gd name="connsiteY7" fmla="*/ 162838 h 592898"/>
              <a:gd name="connsiteX8" fmla="*/ 4935255 w 5093917"/>
              <a:gd name="connsiteY8" fmla="*/ 162838 h 59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93917" h="592898">
                <a:moveTo>
                  <a:pt x="0" y="0"/>
                </a:moveTo>
                <a:cubicBezTo>
                  <a:pt x="615863" y="113778"/>
                  <a:pt x="1231726" y="227556"/>
                  <a:pt x="1665961" y="325676"/>
                </a:cubicBezTo>
                <a:cubicBezTo>
                  <a:pt x="2100196" y="423796"/>
                  <a:pt x="2304788" y="584548"/>
                  <a:pt x="2605413" y="588723"/>
                </a:cubicBezTo>
                <a:cubicBezTo>
                  <a:pt x="2906038" y="592898"/>
                  <a:pt x="3096016" y="425884"/>
                  <a:pt x="3469709" y="350728"/>
                </a:cubicBezTo>
                <a:cubicBezTo>
                  <a:pt x="3843402" y="275572"/>
                  <a:pt x="4601227" y="169101"/>
                  <a:pt x="4847572" y="137786"/>
                </a:cubicBezTo>
                <a:cubicBezTo>
                  <a:pt x="5093917" y="106471"/>
                  <a:pt x="4947781" y="162838"/>
                  <a:pt x="4947781" y="162838"/>
                </a:cubicBezTo>
                <a:lnTo>
                  <a:pt x="4947781" y="162838"/>
                </a:lnTo>
                <a:lnTo>
                  <a:pt x="4935255" y="162838"/>
                </a:lnTo>
                <a:lnTo>
                  <a:pt x="4935255" y="162838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TextBox 25"/>
          <p:cNvSpPr txBox="1"/>
          <p:nvPr/>
        </p:nvSpPr>
        <p:spPr>
          <a:xfrm>
            <a:off x="6516216" y="1268760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cap="all" dirty="0" smtClean="0">
                <a:latin typeface="Arial" pitchFamily="34" charset="0"/>
                <a:cs typeface="Arial" pitchFamily="34" charset="0"/>
              </a:rPr>
              <a:t>Grande Lisboa</a:t>
            </a:r>
            <a:endParaRPr lang="pt-PT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94465" y="2708920"/>
            <a:ext cx="27495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cap="all" dirty="0" smtClean="0">
                <a:latin typeface="Arial" pitchFamily="34" charset="0"/>
                <a:cs typeface="Arial" pitchFamily="34" charset="0"/>
              </a:rPr>
              <a:t>Península de </a:t>
            </a:r>
          </a:p>
          <a:p>
            <a:r>
              <a:rPr lang="pt-PT" b="1" cap="all" dirty="0" err="1" smtClean="0">
                <a:latin typeface="Arial" pitchFamily="34" charset="0"/>
                <a:cs typeface="Arial" pitchFamily="34" charset="0"/>
              </a:rPr>
              <a:t>setÚbal</a:t>
            </a:r>
            <a:r>
              <a:rPr lang="pt-PT" b="1" cap="all" dirty="0" smtClean="0">
                <a:latin typeface="Arial" pitchFamily="34" charset="0"/>
                <a:cs typeface="Arial" pitchFamily="34" charset="0"/>
              </a:rPr>
              <a:t>  / </a:t>
            </a:r>
            <a:r>
              <a:rPr lang="pt-PT" b="1" cap="all" dirty="0" err="1" smtClean="0">
                <a:latin typeface="Arial" pitchFamily="34" charset="0"/>
                <a:cs typeface="Arial" pitchFamily="34" charset="0"/>
              </a:rPr>
              <a:t>alentejo</a:t>
            </a:r>
            <a:endParaRPr lang="pt-PT" b="1" cap="all" dirty="0" smtClean="0">
              <a:latin typeface="Arial" pitchFamily="34" charset="0"/>
              <a:cs typeface="Arial" pitchFamily="34" charset="0"/>
            </a:endParaRPr>
          </a:p>
          <a:p>
            <a:r>
              <a:rPr lang="pt-PT" b="1" cap="all" dirty="0" smtClean="0">
                <a:latin typeface="Arial" pitchFamily="34" charset="0"/>
                <a:cs typeface="Arial" pitchFamily="34" charset="0"/>
              </a:rPr>
              <a:t> litoral</a:t>
            </a:r>
            <a:endParaRPr lang="pt-PT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5856" y="5805264"/>
            <a:ext cx="2967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cap="all" dirty="0" smtClean="0">
                <a:latin typeface="Arial" pitchFamily="34" charset="0"/>
                <a:cs typeface="Arial" pitchFamily="34" charset="0"/>
              </a:rPr>
              <a:t>LEZÍRIA DO TEJO/</a:t>
            </a:r>
          </a:p>
          <a:p>
            <a:r>
              <a:rPr lang="pt-PT" b="1" cap="all" dirty="0" smtClean="0">
                <a:latin typeface="Arial" pitchFamily="34" charset="0"/>
                <a:cs typeface="Arial" pitchFamily="34" charset="0"/>
              </a:rPr>
              <a:t>MÉDIO TEJO/ALENTEJO </a:t>
            </a:r>
          </a:p>
          <a:p>
            <a:r>
              <a:rPr lang="pt-PT" b="1" cap="all" dirty="0" smtClean="0">
                <a:latin typeface="Arial" pitchFamily="34" charset="0"/>
                <a:cs typeface="Arial" pitchFamily="34" charset="0"/>
              </a:rPr>
              <a:t>CENTRAL(P)</a:t>
            </a:r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05469" y="3168352"/>
            <a:ext cx="114967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Mega </a:t>
            </a:r>
          </a:p>
          <a:p>
            <a:pPr algn="ctr"/>
            <a:r>
              <a:rPr lang="pt-PT" sz="1400" b="1" i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Cluster</a:t>
            </a:r>
          </a:p>
          <a:p>
            <a:pPr algn="ctr"/>
            <a:r>
              <a:rPr lang="pt-PT" sz="16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TURISM</a:t>
            </a:r>
            <a:r>
              <a:rPr lang="pt-PT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O</a:t>
            </a:r>
            <a:endParaRPr lang="pt-PT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35034" y="0"/>
            <a:ext cx="26227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Mega Cluster </a:t>
            </a:r>
          </a:p>
          <a:p>
            <a:pPr algn="ctr"/>
            <a:r>
              <a:rPr lang="pt-PT" sz="1600" b="1" cap="all" dirty="0" smtClean="0">
                <a:latin typeface="Arial" pitchFamily="34" charset="0"/>
                <a:cs typeface="Arial" pitchFamily="34" charset="0"/>
              </a:rPr>
              <a:t>industrias  </a:t>
            </a:r>
            <a:r>
              <a:rPr lang="pt-PT" sz="1600" b="1" cap="all" dirty="0" err="1" smtClean="0">
                <a:latin typeface="Arial" pitchFamily="34" charset="0"/>
                <a:cs typeface="Arial" pitchFamily="34" charset="0"/>
              </a:rPr>
              <a:t>CriativaS</a:t>
            </a:r>
            <a:endParaRPr lang="pt-PT" sz="1600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7544" y="1052736"/>
            <a:ext cx="165301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Mega cluster</a:t>
            </a:r>
          </a:p>
          <a:p>
            <a:pPr algn="ctr"/>
            <a:r>
              <a:rPr lang="pt-PT" sz="1600" b="1" cap="all" dirty="0" smtClean="0">
                <a:latin typeface="Arial" pitchFamily="34" charset="0"/>
                <a:cs typeface="Arial" pitchFamily="34" charset="0"/>
              </a:rPr>
              <a:t>Serviços</a:t>
            </a:r>
          </a:p>
          <a:p>
            <a:pPr algn="ctr"/>
            <a:r>
              <a:rPr lang="pt-PT" sz="1600" b="1" cap="all" dirty="0" smtClean="0">
                <a:latin typeface="Arial" pitchFamily="34" charset="0"/>
                <a:cs typeface="Arial" pitchFamily="34" charset="0"/>
              </a:rPr>
              <a:t> Financeiros</a:t>
            </a:r>
            <a:endParaRPr lang="pt-PT" sz="1600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6024" y="72008"/>
            <a:ext cx="3117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Mega cluster </a:t>
            </a:r>
          </a:p>
          <a:p>
            <a:pPr algn="ctr"/>
            <a:r>
              <a:rPr lang="pt-PT" b="1" cap="all" dirty="0" smtClean="0">
                <a:latin typeface="Arial" pitchFamily="34" charset="0"/>
                <a:cs typeface="Arial" pitchFamily="34" charset="0"/>
              </a:rPr>
              <a:t>Serviços às Empresas</a:t>
            </a:r>
            <a:endParaRPr lang="pt-PT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16016" y="1296144"/>
            <a:ext cx="13580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latin typeface="Arial" pitchFamily="34" charset="0"/>
                <a:cs typeface="Arial" pitchFamily="34" charset="0"/>
              </a:rPr>
              <a:t>Mega Cluster </a:t>
            </a:r>
          </a:p>
          <a:p>
            <a:pPr algn="ctr"/>
            <a:r>
              <a:rPr lang="pt-PT" sz="1600" b="1" dirty="0" smtClean="0">
                <a:latin typeface="Arial" pitchFamily="34" charset="0"/>
                <a:cs typeface="Arial" pitchFamily="34" charset="0"/>
              </a:rPr>
              <a:t>SAUDE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436607" y="2592288"/>
            <a:ext cx="1338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Construção, </a:t>
            </a:r>
          </a:p>
          <a:p>
            <a:pPr algn="ctr"/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&amp; Engenharia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83768" y="1512168"/>
            <a:ext cx="1437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Transportes &amp; </a:t>
            </a:r>
          </a:p>
          <a:p>
            <a:pPr algn="ctr"/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Logística</a:t>
            </a:r>
            <a:endParaRPr lang="pt-PT" sz="1400" b="1" dirty="0">
              <a:solidFill>
                <a:schemeClr val="accent6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03848" y="2232248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Energia</a:t>
            </a:r>
            <a:endParaRPr lang="pt-PT" sz="1400" b="1" dirty="0">
              <a:solidFill>
                <a:schemeClr val="accent6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63688" y="2016224"/>
            <a:ext cx="1426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Tele</a:t>
            </a:r>
          </a:p>
          <a:p>
            <a:pPr algn="ctr"/>
            <a:r>
              <a:rPr lang="pt-PT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comunicações</a:t>
            </a:r>
            <a:endParaRPr lang="pt-PT" sz="1400" b="1" dirty="0">
              <a:solidFill>
                <a:schemeClr val="accent6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2605121">
            <a:off x="1435340" y="3199842"/>
            <a:ext cx="1072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Automóvel,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Eletrónica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&amp; Mecânica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19143569">
            <a:off x="4015310" y="3187659"/>
            <a:ext cx="12025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Refinação &amp;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Petroquímica,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Siderurgia ,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Engª Naval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7584" y="4608512"/>
            <a:ext cx="176631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Mega cluster </a:t>
            </a:r>
          </a:p>
          <a:p>
            <a:pPr algn="ctr"/>
            <a:r>
              <a:rPr lang="pt-PT" sz="14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Agricultura/</a:t>
            </a:r>
          </a:p>
          <a:p>
            <a:pPr algn="ctr"/>
            <a:r>
              <a:rPr lang="pt-PT" sz="1400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Agroalimentar</a:t>
            </a:r>
            <a:endParaRPr lang="pt-PT" sz="14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936" y="4680520"/>
            <a:ext cx="1308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Mega Cluster</a:t>
            </a:r>
          </a:p>
          <a:p>
            <a:r>
              <a:rPr lang="pt-PT" sz="14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1400" b="1" cap="all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Floresta</a:t>
            </a:r>
            <a:r>
              <a:rPr lang="pt-PT" sz="1400" b="1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endParaRPr lang="pt-PT" sz="1400" b="1" dirty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99792" y="4608512"/>
            <a:ext cx="9450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Mega </a:t>
            </a:r>
          </a:p>
          <a:p>
            <a:pPr algn="ctr"/>
            <a:r>
              <a:rPr lang="pt-PT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cluster </a:t>
            </a:r>
          </a:p>
          <a:p>
            <a:pPr algn="ctr"/>
            <a:r>
              <a:rPr lang="pt-PT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HABITAT</a:t>
            </a:r>
            <a:endParaRPr lang="pt-PT" sz="1400" b="1" dirty="0">
              <a:solidFill>
                <a:schemeClr val="accent6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3568" y="5877272"/>
            <a:ext cx="2164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OESTE &amp;</a:t>
            </a:r>
          </a:p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 PINHAL LITORAL</a:t>
            </a:r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6372200" y="0"/>
            <a:ext cx="0" cy="6408712"/>
          </a:xfrm>
          <a:prstGeom prst="straightConnector1">
            <a:avLst/>
          </a:prstGeom>
          <a:ln>
            <a:prstDash val="lgDashDot"/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467544" y="5805264"/>
            <a:ext cx="6336704" cy="0"/>
          </a:xfrm>
          <a:prstGeom prst="straightConnector1">
            <a:avLst/>
          </a:prstGeom>
          <a:ln>
            <a:prstDash val="lgDash"/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124744"/>
            <a:ext cx="842493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PT" sz="2000" b="1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maior concentração de sectores de serviços do País, muito diversificada, tradicionalmente orientados para o mercado interno e organizando-se em múltiplos  clusters na AM </a:t>
            </a:r>
            <a:r>
              <a:rPr lang="pt-PT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Lisboa.Assistindo-se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na última década a um crescimento das exportações  de serviços  às empresas prestados à distância  </a:t>
            </a: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Presença de grandes empresas dos sectores infra estruturais  (atividades  ditas “não transaccionáveis” mas empresas com significativo investimento no exterior).  </a:t>
            </a:r>
          </a:p>
          <a:p>
            <a:pPr algn="just">
              <a:buFont typeface="Arial" pitchFamily="34" charset="0"/>
              <a:buChar char="•"/>
            </a:pPr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Um sector turístico e de exportação de serviços de aviação civil em franco crescimento. </a:t>
            </a:r>
          </a:p>
          <a:p>
            <a:pPr algn="just">
              <a:buFont typeface="Arial" pitchFamily="34" charset="0"/>
              <a:buChar char="•"/>
            </a:pPr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Uma presença industrial em agro industrias, materiais de construção, automóvel , reparação naval e aeronáutica ; </a:t>
            </a:r>
            <a:r>
              <a:rPr lang="pt-PT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petro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quimica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; papel</a:t>
            </a:r>
          </a:p>
          <a:p>
            <a:pPr algn="just"/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6" name="Rectângulo 3"/>
          <p:cNvSpPr/>
          <p:nvPr/>
        </p:nvSpPr>
        <p:spPr>
          <a:xfrm>
            <a:off x="793826" y="188640"/>
            <a:ext cx="74254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ARCO METROPOLITANO DE LISBOA</a:t>
            </a:r>
            <a:endParaRPr lang="pt-PT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628800"/>
            <a:ext cx="82809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PT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Um processo de retracção em sectores da indústria pesada - siderurgia, química mineral, metalomecânica  e construção naval.</a:t>
            </a:r>
          </a:p>
          <a:p>
            <a:pPr algn="just">
              <a:buFont typeface="Arial" pitchFamily="34" charset="0"/>
              <a:buChar char="•"/>
            </a:pPr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Uma base industrial tradicional que se mantém e está centrada nos materiais de construção, agro alimentares e pasta/papel  e dois pólos industriais fortemente exportadores - o pólo automóvel em Palmela e o pólo refinação e química pesada em Sines.</a:t>
            </a:r>
          </a:p>
          <a:p>
            <a:pPr algn="just">
              <a:buFont typeface="Arial" pitchFamily="34" charset="0"/>
              <a:buChar char="•"/>
            </a:pPr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Um forte sector de construção e obras públicas, engenharia e arquitectura, em processo de internacionalização acelerada.</a:t>
            </a:r>
          </a:p>
          <a:p>
            <a:pPr algn="just"/>
            <a:endParaRPr lang="pt-PT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ângulo 3"/>
          <p:cNvSpPr/>
          <p:nvPr/>
        </p:nvSpPr>
        <p:spPr>
          <a:xfrm>
            <a:off x="755576" y="476672"/>
            <a:ext cx="74254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ARCO METROPOLITANO DE LISBOA</a:t>
            </a:r>
            <a:endParaRPr lang="pt-PT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251520" y="2780928"/>
            <a:ext cx="8568952" cy="3456384"/>
          </a:xfrm>
          <a:prstGeom prst="snip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None/>
            </a:pPr>
            <a:endParaRPr lang="pt-PT" sz="3200" b="1" dirty="0" smtClean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pt-PT" sz="4000" b="1" cap="all" dirty="0" smtClean="0">
                <a:latin typeface="Arial" pitchFamily="34" charset="0"/>
                <a:cs typeface="Arial" pitchFamily="34" charset="0"/>
              </a:rPr>
              <a:t>4.</a:t>
            </a:r>
          </a:p>
          <a:p>
            <a:pPr algn="r">
              <a:buNone/>
            </a:pPr>
            <a:r>
              <a:rPr lang="pt-PT" sz="3200" b="1" cap="all" dirty="0" smtClean="0">
                <a:latin typeface="Arial" pitchFamily="34" charset="0"/>
                <a:cs typeface="Arial" pitchFamily="34" charset="0"/>
              </a:rPr>
              <a:t>O  ECOSITEMAS DE INOVAÇÃO</a:t>
            </a:r>
          </a:p>
          <a:p>
            <a:pPr algn="r">
              <a:buNone/>
            </a:pPr>
            <a:r>
              <a:rPr lang="pt-PT" sz="3200" b="1" cap="all" dirty="0" smtClean="0">
                <a:latin typeface="Arial" pitchFamily="34" charset="0"/>
                <a:cs typeface="Arial" pitchFamily="34" charset="0"/>
              </a:rPr>
              <a:t>No arco metropolitano de lisboa</a:t>
            </a:r>
            <a:endParaRPr lang="pt-PT" sz="3200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483768" y="2060848"/>
            <a:ext cx="3096344" cy="278660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8" name="Block Arc 7"/>
          <p:cNvSpPr/>
          <p:nvPr/>
        </p:nvSpPr>
        <p:spPr>
          <a:xfrm rot="18215664">
            <a:off x="1344691" y="617104"/>
            <a:ext cx="2786608" cy="3600400"/>
          </a:xfrm>
          <a:prstGeom prst="blockArc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9" name="Diamond 8"/>
          <p:cNvSpPr/>
          <p:nvPr/>
        </p:nvSpPr>
        <p:spPr>
          <a:xfrm>
            <a:off x="6084168" y="2924944"/>
            <a:ext cx="2880320" cy="199452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b="1" dirty="0" smtClean="0">
                <a:latin typeface="Arial" pitchFamily="34" charset="0"/>
                <a:cs typeface="Arial" pitchFamily="34" charset="0"/>
              </a:rPr>
              <a:t>Empresas </a:t>
            </a:r>
            <a:r>
              <a:rPr lang="pt-PT" sz="1600" b="1" dirty="0" err="1" smtClean="0">
                <a:latin typeface="Arial" pitchFamily="34" charset="0"/>
                <a:cs typeface="Arial" pitchFamily="34" charset="0"/>
              </a:rPr>
              <a:t>Multi</a:t>
            </a:r>
            <a:endParaRPr lang="pt-PT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PT" sz="1600" b="1" dirty="0" smtClean="0">
                <a:latin typeface="Arial" pitchFamily="34" charset="0"/>
                <a:cs typeface="Arial" pitchFamily="34" charset="0"/>
              </a:rPr>
              <a:t>nacionais</a:t>
            </a:r>
            <a:endParaRPr lang="pt-PT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475656" y="4869160"/>
            <a:ext cx="3744416" cy="936104"/>
          </a:xfrm>
          <a:prstGeom prst="ellipse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TextBox 11"/>
          <p:cNvSpPr txBox="1"/>
          <p:nvPr/>
        </p:nvSpPr>
        <p:spPr>
          <a:xfrm>
            <a:off x="5148064" y="5589240"/>
            <a:ext cx="1391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>Parques </a:t>
            </a:r>
          </a:p>
          <a:p>
            <a:pPr algn="ctr"/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>Tecnológicos</a:t>
            </a:r>
          </a:p>
          <a:p>
            <a:endParaRPr lang="pt-PT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764704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cap="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universidades</a:t>
            </a:r>
            <a:endParaRPr lang="pt-PT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9952" y="836712"/>
            <a:ext cx="1113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accent5">
                    <a:lumMod val="75000"/>
                  </a:schemeClr>
                </a:solidFill>
              </a:rPr>
              <a:t>Institutos</a:t>
            </a:r>
          </a:p>
          <a:p>
            <a:pPr algn="ctr"/>
            <a:r>
              <a:rPr lang="pt-PT" sz="1400" b="1" dirty="0" smtClean="0">
                <a:solidFill>
                  <a:schemeClr val="accent5">
                    <a:lumMod val="75000"/>
                  </a:schemeClr>
                </a:solidFill>
              </a:rPr>
              <a:t> Politécnicos</a:t>
            </a:r>
            <a:endParaRPr lang="pt-PT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188640"/>
            <a:ext cx="23519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Grandes Empresas </a:t>
            </a:r>
          </a:p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Setores </a:t>
            </a:r>
          </a:p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infraestruturais</a:t>
            </a:r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843808" y="5733256"/>
            <a:ext cx="1944216" cy="91440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Autarquias</a:t>
            </a:r>
            <a:endParaRPr lang="pt-PT" dirty="0"/>
          </a:p>
        </p:txBody>
      </p:sp>
      <p:sp>
        <p:nvSpPr>
          <p:cNvPr id="22" name="Pie 21"/>
          <p:cNvSpPr/>
          <p:nvPr/>
        </p:nvSpPr>
        <p:spPr>
          <a:xfrm>
            <a:off x="5292080" y="3429000"/>
            <a:ext cx="914400" cy="914400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3" name="Isosceles Triangle 22"/>
          <p:cNvSpPr/>
          <p:nvPr/>
        </p:nvSpPr>
        <p:spPr>
          <a:xfrm rot="7149138">
            <a:off x="1637254" y="1348279"/>
            <a:ext cx="1009236" cy="112765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TextBox 23"/>
          <p:cNvSpPr txBox="1"/>
          <p:nvPr/>
        </p:nvSpPr>
        <p:spPr>
          <a:xfrm>
            <a:off x="1475656" y="170080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GALP</a:t>
            </a:r>
            <a:endParaRPr lang="pt-PT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Isosceles Triangle 24"/>
          <p:cNvSpPr/>
          <p:nvPr/>
        </p:nvSpPr>
        <p:spPr>
          <a:xfrm rot="10247211">
            <a:off x="2302703" y="1122911"/>
            <a:ext cx="650161" cy="489084"/>
          </a:xfrm>
          <a:prstGeom prst="triangle">
            <a:avLst>
              <a:gd name="adj" fmla="val 439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Isosceles Triangle 25"/>
          <p:cNvSpPr/>
          <p:nvPr/>
        </p:nvSpPr>
        <p:spPr>
          <a:xfrm rot="3524906">
            <a:off x="1464627" y="2475229"/>
            <a:ext cx="714817" cy="408642"/>
          </a:xfrm>
          <a:prstGeom prst="triangle">
            <a:avLst>
              <a:gd name="adj" fmla="val 50945"/>
            </a:avLst>
          </a:prstGeom>
          <a:solidFill>
            <a:srgbClr val="F11B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TextBox 26"/>
          <p:cNvSpPr txBox="1"/>
          <p:nvPr/>
        </p:nvSpPr>
        <p:spPr>
          <a:xfrm>
            <a:off x="1547664" y="2492896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REN</a:t>
            </a:r>
            <a:endParaRPr lang="pt-PT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39752" y="1124744"/>
            <a:ext cx="659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EDP</a:t>
            </a:r>
            <a:endParaRPr lang="pt-PT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24128" y="3573016"/>
            <a:ext cx="681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Lisboa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Pie 30"/>
          <p:cNvSpPr/>
          <p:nvPr/>
        </p:nvSpPr>
        <p:spPr>
          <a:xfrm>
            <a:off x="4211960" y="1412776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0" y="1484784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Leiria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Pie 32"/>
          <p:cNvSpPr/>
          <p:nvPr/>
        </p:nvSpPr>
        <p:spPr>
          <a:xfrm>
            <a:off x="5076056" y="4437112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64088" y="4509120"/>
            <a:ext cx="74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err="1" smtClean="0">
                <a:latin typeface="Arial" pitchFamily="34" charset="0"/>
                <a:cs typeface="Arial" pitchFamily="34" charset="0"/>
              </a:rPr>
              <a:t>Setubal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2080" y="1700808"/>
            <a:ext cx="883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Santarém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Pie 35"/>
          <p:cNvSpPr/>
          <p:nvPr/>
        </p:nvSpPr>
        <p:spPr>
          <a:xfrm>
            <a:off x="4932040" y="1556792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37" name="Pie 36"/>
          <p:cNvSpPr/>
          <p:nvPr/>
        </p:nvSpPr>
        <p:spPr>
          <a:xfrm>
            <a:off x="3491880" y="1268760"/>
            <a:ext cx="648072" cy="698376"/>
          </a:xfrm>
          <a:prstGeom prst="pi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51920" y="1340768"/>
            <a:ext cx="6429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Tomar</a:t>
            </a:r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ardrop 38"/>
          <p:cNvSpPr/>
          <p:nvPr/>
        </p:nvSpPr>
        <p:spPr>
          <a:xfrm rot="13634346">
            <a:off x="6340887" y="4219255"/>
            <a:ext cx="1099547" cy="1180150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Vertical Scroll 39"/>
          <p:cNvSpPr/>
          <p:nvPr/>
        </p:nvSpPr>
        <p:spPr>
          <a:xfrm>
            <a:off x="2267744" y="2564904"/>
            <a:ext cx="1152128" cy="194421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1" name="TextBox 40"/>
          <p:cNvSpPr txBox="1"/>
          <p:nvPr/>
        </p:nvSpPr>
        <p:spPr>
          <a:xfrm>
            <a:off x="3275856" y="3212976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UNIVERSIDADES</a:t>
            </a:r>
            <a:endParaRPr lang="pt-PT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Isosceles Triangle 42"/>
          <p:cNvSpPr/>
          <p:nvPr/>
        </p:nvSpPr>
        <p:spPr>
          <a:xfrm rot="10247211">
            <a:off x="6765124" y="2606326"/>
            <a:ext cx="554119" cy="455421"/>
          </a:xfrm>
          <a:prstGeom prst="triangle">
            <a:avLst>
              <a:gd name="adj" fmla="val 439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4" name="Isosceles Triangle 43"/>
          <p:cNvSpPr/>
          <p:nvPr/>
        </p:nvSpPr>
        <p:spPr>
          <a:xfrm rot="12121252">
            <a:off x="7013430" y="2652174"/>
            <a:ext cx="554119" cy="455421"/>
          </a:xfrm>
          <a:prstGeom prst="triangle">
            <a:avLst>
              <a:gd name="adj" fmla="val 439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5" name="Isosceles Triangle 44"/>
          <p:cNvSpPr/>
          <p:nvPr/>
        </p:nvSpPr>
        <p:spPr>
          <a:xfrm rot="10045724">
            <a:off x="6581382" y="2796190"/>
            <a:ext cx="554119" cy="455421"/>
          </a:xfrm>
          <a:prstGeom prst="triangle">
            <a:avLst>
              <a:gd name="adj" fmla="val 439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6" name="TextBox 45"/>
          <p:cNvSpPr txBox="1"/>
          <p:nvPr/>
        </p:nvSpPr>
        <p:spPr>
          <a:xfrm>
            <a:off x="6588224" y="4653136"/>
            <a:ext cx="2155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accent6">
                    <a:lumMod val="50000"/>
                  </a:schemeClr>
                </a:solidFill>
              </a:rPr>
              <a:t>Centros de</a:t>
            </a:r>
          </a:p>
          <a:p>
            <a:pPr algn="ctr"/>
            <a:r>
              <a:rPr lang="pt-PT" b="1" dirty="0" smtClean="0">
                <a:solidFill>
                  <a:schemeClr val="accent6">
                    <a:lumMod val="50000"/>
                  </a:schemeClr>
                </a:solidFill>
              </a:rPr>
              <a:t> Serviços Partilhados</a:t>
            </a:r>
            <a:endParaRPr lang="pt-PT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11208" y="2420888"/>
            <a:ext cx="1532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Centros de I&amp;D e </a:t>
            </a:r>
          </a:p>
          <a:p>
            <a:r>
              <a:rPr lang="pt-PT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Engª de Empresas</a:t>
            </a:r>
            <a:endParaRPr lang="pt-PT" sz="1200" dirty="0"/>
          </a:p>
        </p:txBody>
      </p:sp>
      <p:sp>
        <p:nvSpPr>
          <p:cNvPr id="48" name="Double Wave 47"/>
          <p:cNvSpPr/>
          <p:nvPr/>
        </p:nvSpPr>
        <p:spPr>
          <a:xfrm rot="2522386">
            <a:off x="5745761" y="663067"/>
            <a:ext cx="2449506" cy="1220926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9" name="TextBox 48"/>
          <p:cNvSpPr txBox="1"/>
          <p:nvPr/>
        </p:nvSpPr>
        <p:spPr>
          <a:xfrm rot="2750345">
            <a:off x="5699422" y="829024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Clusters de Empresas  </a:t>
            </a:r>
            <a:r>
              <a:rPr lang="pt-PT" sz="1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iIndustriais</a:t>
            </a:r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Farmacêutica ,Agroalimentar, </a:t>
            </a:r>
          </a:p>
          <a:p>
            <a:pPr algn="ctr"/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Mecânica , Moldes &amp; Plásticos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2640918">
            <a:off x="6885113" y="122994"/>
            <a:ext cx="936104" cy="1440160"/>
          </a:xfrm>
          <a:prstGeom prst="blockArc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 rot="21341202">
            <a:off x="7969161" y="342448"/>
            <a:ext cx="1154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Moldes &amp; </a:t>
            </a:r>
          </a:p>
          <a:p>
            <a:r>
              <a:rPr lang="pt-PT" sz="1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Plásticos</a:t>
            </a:r>
            <a:endParaRPr lang="pt-PT" sz="16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Diamond 52"/>
          <p:cNvSpPr/>
          <p:nvPr/>
        </p:nvSpPr>
        <p:spPr>
          <a:xfrm>
            <a:off x="4283968" y="4365104"/>
            <a:ext cx="864096" cy="914400"/>
          </a:xfrm>
          <a:prstGeom prst="diamo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4" name="Diamond 53"/>
          <p:cNvSpPr/>
          <p:nvPr/>
        </p:nvSpPr>
        <p:spPr>
          <a:xfrm>
            <a:off x="3563888" y="4293096"/>
            <a:ext cx="792088" cy="770384"/>
          </a:xfrm>
          <a:prstGeom prst="diamo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/>
              <a:t>IT</a:t>
            </a:r>
            <a:endParaRPr lang="pt-PT" b="1" dirty="0"/>
          </a:p>
        </p:txBody>
      </p:sp>
      <p:sp>
        <p:nvSpPr>
          <p:cNvPr id="55" name="Diamond 54"/>
          <p:cNvSpPr/>
          <p:nvPr/>
        </p:nvSpPr>
        <p:spPr>
          <a:xfrm>
            <a:off x="5148064" y="2204864"/>
            <a:ext cx="864096" cy="914400"/>
          </a:xfrm>
          <a:prstGeom prst="diamo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6" name="TextBox 55"/>
          <p:cNvSpPr txBox="1"/>
          <p:nvPr/>
        </p:nvSpPr>
        <p:spPr>
          <a:xfrm>
            <a:off x="5220072" y="2420888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IBET</a:t>
            </a:r>
            <a:endParaRPr lang="pt-PT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83968" y="4653136"/>
            <a:ext cx="6543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INESC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51520" y="1052736"/>
            <a:ext cx="175400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Centros de I&amp;D e </a:t>
            </a:r>
          </a:p>
          <a:p>
            <a:r>
              <a:rPr lang="pt-PT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Engª de Empresas</a:t>
            </a:r>
            <a:endParaRPr lang="pt-PT" sz="1400" dirty="0" smtClean="0"/>
          </a:p>
          <a:p>
            <a:endParaRPr lang="pt-PT" dirty="0"/>
          </a:p>
        </p:txBody>
      </p:sp>
      <p:sp>
        <p:nvSpPr>
          <p:cNvPr id="59" name="Hexagon 58"/>
          <p:cNvSpPr/>
          <p:nvPr/>
        </p:nvSpPr>
        <p:spPr>
          <a:xfrm>
            <a:off x="611560" y="2996952"/>
            <a:ext cx="1872208" cy="1634480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rgbClr val="00B05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3568" y="3573016"/>
            <a:ext cx="1626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LABORATÓRIOS</a:t>
            </a:r>
          </a:p>
          <a:p>
            <a:pPr algn="ctr"/>
            <a:r>
              <a:rPr lang="pt-P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 ESTADO</a:t>
            </a:r>
            <a:endParaRPr lang="pt-PT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ardrop 60"/>
          <p:cNvSpPr/>
          <p:nvPr/>
        </p:nvSpPr>
        <p:spPr>
          <a:xfrm rot="15438770">
            <a:off x="2151858" y="5608584"/>
            <a:ext cx="648072" cy="576064"/>
          </a:xfrm>
          <a:prstGeom prst="teardrop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extBox 3"/>
          <p:cNvSpPr txBox="1"/>
          <p:nvPr/>
        </p:nvSpPr>
        <p:spPr>
          <a:xfrm>
            <a:off x="971600" y="5157192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 pitchFamily="34" charset="0"/>
                <a:cs typeface="Arial" pitchFamily="34" charset="0"/>
              </a:rPr>
              <a:t>INCUBADORAS</a:t>
            </a:r>
            <a:endParaRPr lang="pt-PT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ardrop 62"/>
          <p:cNvSpPr/>
          <p:nvPr/>
        </p:nvSpPr>
        <p:spPr>
          <a:xfrm rot="10800000">
            <a:off x="2915816" y="4437112"/>
            <a:ext cx="648072" cy="576064"/>
          </a:xfrm>
          <a:prstGeom prst="teardrop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4" name="Teardrop 63"/>
          <p:cNvSpPr/>
          <p:nvPr/>
        </p:nvSpPr>
        <p:spPr>
          <a:xfrm rot="2720338">
            <a:off x="4545343" y="5058528"/>
            <a:ext cx="914400" cy="914400"/>
          </a:xfrm>
          <a:prstGeom prst="teardrop">
            <a:avLst>
              <a:gd name="adj" fmla="val 14621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5" name="Diamond 64"/>
          <p:cNvSpPr/>
          <p:nvPr/>
        </p:nvSpPr>
        <p:spPr>
          <a:xfrm>
            <a:off x="2411760" y="1844824"/>
            <a:ext cx="792088" cy="770384"/>
          </a:xfrm>
          <a:prstGeom prst="diamo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6" name="TextBox 65"/>
          <p:cNvSpPr txBox="1"/>
          <p:nvPr/>
        </p:nvSpPr>
        <p:spPr>
          <a:xfrm>
            <a:off x="2555776" y="2060848"/>
            <a:ext cx="450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IPG</a:t>
            </a:r>
            <a:endParaRPr lang="pt-P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10-Point Star 68"/>
          <p:cNvSpPr/>
          <p:nvPr/>
        </p:nvSpPr>
        <p:spPr>
          <a:xfrm>
            <a:off x="2915816" y="4941168"/>
            <a:ext cx="1800200" cy="914400"/>
          </a:xfrm>
          <a:prstGeom prst="star10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2" name="Teardrop 61"/>
          <p:cNvSpPr/>
          <p:nvPr/>
        </p:nvSpPr>
        <p:spPr>
          <a:xfrm rot="16856059">
            <a:off x="2720023" y="5313956"/>
            <a:ext cx="648072" cy="576064"/>
          </a:xfrm>
          <a:prstGeom prst="teardrop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0" name="TextBox 69"/>
          <p:cNvSpPr txBox="1"/>
          <p:nvPr/>
        </p:nvSpPr>
        <p:spPr>
          <a:xfrm>
            <a:off x="3445168" y="4941168"/>
            <a:ext cx="104067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TIC`s</a:t>
            </a:r>
            <a:r>
              <a:rPr lang="pt-PT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pt-PT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Criativas, </a:t>
            </a:r>
          </a:p>
          <a:p>
            <a:pPr algn="ctr"/>
            <a:r>
              <a:rPr lang="pt-PT" sz="1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Biotec</a:t>
            </a:r>
            <a:r>
              <a:rPr lang="pt-PT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PT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Diamond 67"/>
          <p:cNvSpPr/>
          <p:nvPr/>
        </p:nvSpPr>
        <p:spPr>
          <a:xfrm>
            <a:off x="6084168" y="1772816"/>
            <a:ext cx="1008112" cy="914400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00192" y="206084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ISQ</a:t>
            </a:r>
            <a:endParaRPr lang="pt-PT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cap="all" dirty="0" smtClean="0">
                <a:latin typeface="Arial" pitchFamily="34" charset="0"/>
                <a:cs typeface="Arial" pitchFamily="34" charset="0"/>
              </a:rPr>
              <a:t>Arco Metropolitano de Lisboa</a:t>
            </a:r>
            <a:br>
              <a:rPr lang="pt-PT" sz="3200" b="1" cap="all" dirty="0" smtClean="0">
                <a:latin typeface="Arial" pitchFamily="34" charset="0"/>
                <a:cs typeface="Arial" pitchFamily="34" charset="0"/>
              </a:rPr>
            </a:br>
            <a:r>
              <a:rPr lang="pt-PT" sz="3200" b="1" cap="all" dirty="0" smtClean="0">
                <a:latin typeface="Arial" pitchFamily="34" charset="0"/>
                <a:cs typeface="Arial" pitchFamily="34" charset="0"/>
              </a:rPr>
              <a:t>Eco sistema de inovação </a:t>
            </a:r>
            <a:endParaRPr lang="pt-PT" sz="3200" b="1" cap="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PT" b="1" i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Inovação estrutural</a:t>
            </a:r>
            <a:r>
              <a:rPr lang="pt-PT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PT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mais significativa do que no Noroeste, mas liderada pelo Investimento direto estrangeiro </a:t>
            </a: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e apoiada em certos segmentos </a:t>
            </a:r>
            <a:r>
              <a:rPr lang="pt-PT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pelopotencial</a:t>
            </a: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de I&amp;D e formação avançada da região</a:t>
            </a:r>
          </a:p>
          <a:p>
            <a:pPr>
              <a:buNone/>
            </a:pPr>
            <a:r>
              <a:rPr lang="pt-PT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pt-PT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novação incremental </a:t>
            </a:r>
            <a:r>
              <a:rPr lang="pt-PT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 atividades de I&amp;D próprias </a:t>
            </a:r>
            <a:r>
              <a:rPr lang="pt-PT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de duas ou três grandes  empresas dos setores infraestruturais </a:t>
            </a:r>
            <a:endParaRPr lang="pt-PT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cap="all" dirty="0" smtClean="0">
                <a:latin typeface="Arial" pitchFamily="34" charset="0"/>
                <a:cs typeface="Arial" pitchFamily="34" charset="0"/>
              </a:rPr>
              <a:t>Arco Metropolitano de Lisboa</a:t>
            </a:r>
            <a:br>
              <a:rPr lang="pt-PT" sz="3200" b="1" cap="all" dirty="0" smtClean="0">
                <a:latin typeface="Arial" pitchFamily="34" charset="0"/>
                <a:cs typeface="Arial" pitchFamily="34" charset="0"/>
              </a:rPr>
            </a:br>
            <a:r>
              <a:rPr lang="pt-PT" sz="3200" b="1" cap="all" dirty="0" smtClean="0">
                <a:latin typeface="Arial" pitchFamily="34" charset="0"/>
                <a:cs typeface="Arial" pitchFamily="34" charset="0"/>
              </a:rPr>
              <a:t>Eco sistema de inovação 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Menor expressão dos Centros Tecnológicos no Eco sistema de Inovação. Destacando-se o </a:t>
            </a:r>
            <a:r>
              <a:rPr lang="pt-PT" sz="2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Cluster </a:t>
            </a:r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dos Moldes &amp;Plásticos</a:t>
            </a:r>
          </a:p>
          <a:p>
            <a:endParaRPr lang="pt-PT" sz="2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Importância das Incubadoras criadas pelas universidades ou pelas autarquias na dinâmica de Empreendedorismo </a:t>
            </a:r>
            <a:endParaRPr lang="pt-PT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b="1" cap="all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Arco Metropolitano de Lisboa</a:t>
            </a:r>
            <a:br>
              <a:rPr lang="pt-PT" sz="3200" b="1" cap="all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pt-PT" sz="3200" b="1" cap="all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Eco sistema de inovação </a:t>
            </a:r>
            <a:endParaRPr lang="pt-PT" sz="32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pt-PT" sz="3800" b="1" cap="all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Proto clusters</a:t>
            </a:r>
          </a:p>
          <a:p>
            <a:pPr algn="ctr">
              <a:buNone/>
            </a:pPr>
            <a:endParaRPr lang="pt-PT" b="1" dirty="0">
              <a:solidFill>
                <a:srgbClr val="0070C0"/>
              </a:solidFill>
            </a:endParaRPr>
          </a:p>
          <a:p>
            <a:r>
              <a:rPr lang="pt-PT" sz="41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Mobile &amp; Web</a:t>
            </a:r>
          </a:p>
          <a:p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Videojogos &amp; Entretenimento digital</a:t>
            </a:r>
          </a:p>
          <a:p>
            <a:endParaRPr lang="pt-PT" sz="41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Bio farmacêutica &amp; Engª Biomédica</a:t>
            </a:r>
          </a:p>
          <a:p>
            <a:endParaRPr lang="pt-PT" sz="41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Aeronáutica, Espaço &amp;Defesa</a:t>
            </a:r>
          </a:p>
          <a:p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Engª </a:t>
            </a:r>
            <a:r>
              <a:rPr lang="pt-PT" sz="41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Oil</a:t>
            </a:r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</a:t>
            </a:r>
            <a:r>
              <a:rPr lang="pt-PT" sz="41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Gas</a:t>
            </a:r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/Offshore/ Robótica Submarina </a:t>
            </a:r>
          </a:p>
          <a:p>
            <a:endParaRPr lang="pt-PT" sz="41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PT" sz="4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Matérias Primas Agroalimentares</a:t>
            </a: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endParaRPr lang="pt-PT" b="1" dirty="0" smtClean="0"/>
          </a:p>
          <a:p>
            <a:endParaRPr lang="pt-PT" b="1" i="1" dirty="0" smtClean="0">
              <a:latin typeface="Arial" pitchFamily="34" charset="0"/>
              <a:cs typeface="Arial" pitchFamily="34" charset="0"/>
            </a:endParaRP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pt-P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PT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“PORTUGAL E AS SUAS MACROREGIÕES URBANAS FACE À GLOBALIZAÇÃO E À ECONOMIA DO CONHECIMENTO” </a:t>
            </a:r>
            <a:br>
              <a:rPr lang="pt-PT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pt-PT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772816"/>
            <a:ext cx="8856984" cy="32403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PT" sz="2400" b="1" cap="all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Ponto de partida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Abordagem das cidades como </a:t>
            </a:r>
            <a:r>
              <a:rPr lang="pt-PT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“Regiões Urbanas Funcionais”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pt-PT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que ultrapassam as fronteiras político-administrativas e que se baseiam em critérios como área de influência das dinâmicas económicas, do mercado de trabalho e movimentos pendulares. </a:t>
            </a:r>
          </a:p>
          <a:p>
            <a:pPr marL="0" indent="0" algn="just">
              <a:buNone/>
            </a:pPr>
            <a:endParaRPr lang="pt-PT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Reconhecimento da importância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das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“regiões funcionais”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do ponto de vista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analítico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(formulação de diagnósticos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 cenários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prospetivos)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da intervenção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(definição de estratégias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desenvolvimento e de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políticas públicas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).</a:t>
            </a:r>
            <a:endParaRPr lang="pt-PT" sz="2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5DD0-C3AC-4EC0-9EF4-754501FD6FD2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3568" y="3645024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>
              <a:buNone/>
            </a:pPr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PORTUGAL- DUAS MACROREGIÕES QUE ORGANIZAM A INTEGRAÇÃO  NA GLOBALIZAÇÃO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93" y="908720"/>
            <a:ext cx="8856984" cy="32403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Começou por se considerar  que existem </a:t>
            </a:r>
            <a:r>
              <a:rPr lang="pt-PT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dois grandes motores regionais de desenvolvimento </a:t>
            </a:r>
            <a:r>
              <a:rPr lang="pt-PT" sz="2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 Portugal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importantes na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retoma do crescimento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do País e no seu </a:t>
            </a:r>
            <a:r>
              <a:rPr lang="pt-PT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reposicionamento na </a:t>
            </a:r>
            <a:r>
              <a:rPr lang="pt-P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Globalização ena economia do Conhecimento </a:t>
            </a:r>
          </a:p>
          <a:p>
            <a:pPr marL="0" indent="0" algn="just">
              <a:buNone/>
            </a:pPr>
            <a:endParaRPr lang="pt-PT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pt-PT" sz="18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Noroeste</a:t>
            </a: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- macrorregião funcional, </a:t>
            </a:r>
            <a:r>
              <a:rPr lang="pt-PT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que </a:t>
            </a: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integra as NUT III Minho-Lima; Cávado; Ave; Grande Porto; Tâmega; Entre </a:t>
            </a:r>
            <a:r>
              <a:rPr lang="pt-PT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Douro e </a:t>
            </a: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Vouga; e Baixo Vouga.</a:t>
            </a:r>
          </a:p>
          <a:p>
            <a:pPr marL="0" indent="0" algn="ctr">
              <a:buNone/>
            </a:pP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(integra </a:t>
            </a:r>
            <a:r>
              <a:rPr lang="pt-PT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maior concentração de indústria exportadora de Portugal em torno de vários </a:t>
            </a:r>
            <a:r>
              <a:rPr lang="pt-PT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clusters</a:t>
            </a:r>
            <a:r>
              <a:rPr lang="pt-PT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consolidados e caracteriza-se </a:t>
            </a:r>
            <a:r>
              <a:rPr lang="pt-PT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por </a:t>
            </a: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ter um </a:t>
            </a:r>
            <a:r>
              <a:rPr lang="pt-PT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sistema urbano </a:t>
            </a: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policêntrico)</a:t>
            </a:r>
          </a:p>
          <a:p>
            <a:pPr algn="just">
              <a:buFontTx/>
              <a:buChar char="-"/>
            </a:pPr>
            <a:endParaRPr lang="pt-PT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pt-PT" sz="18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Arco  Metropolitano de Lisboa </a:t>
            </a: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macrorregião funcional, que </a:t>
            </a:r>
            <a:r>
              <a:rPr lang="pt-PT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integra </a:t>
            </a: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 NUT III Pinhal Litoral; Oeste; Lezíria do Tejo; Grande Lisboa; Península de Setúbal; Alentejo Litoral; e incursões no Alentejo Central.</a:t>
            </a:r>
          </a:p>
          <a:p>
            <a:pPr marL="0" indent="0" algn="ctr">
              <a:buNone/>
            </a:pP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(é polarizada pela cidade de Lisboa, integra </a:t>
            </a:r>
            <a:r>
              <a:rPr lang="pt-PT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maior concentração de população do </a:t>
            </a: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País </a:t>
            </a:r>
            <a:r>
              <a:rPr lang="pt-PT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 a mais elevada concentração de atividades de serviços que irradiam para todo o espaço nacional</a:t>
            </a:r>
            <a:r>
              <a:rPr lang="pt-PT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0" indent="0" algn="just">
              <a:buNone/>
            </a:pPr>
            <a:endParaRPr lang="pt-PT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 seu conjunto, estas duas macrorregiões detêm cerca de </a:t>
            </a:r>
            <a:r>
              <a:rPr lang="pt-PT" sz="18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75% da população e 86% das exportações </a:t>
            </a:r>
            <a:r>
              <a:rPr lang="pt-PT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 Portugal Continental.</a:t>
            </a:r>
            <a:endParaRPr lang="pt-PT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55DD0-C3AC-4EC0-9EF4-754501FD6FD2}" type="slidenum">
              <a:rPr lang="pt-PT" smtClean="0"/>
              <a:pPr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517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PT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Junho de 2014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1925" y="9525"/>
            <a:ext cx="5172075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-177137"/>
            <a:ext cx="4932040" cy="70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548680"/>
            <a:ext cx="3744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Junho de 2015</a:t>
            </a:r>
            <a:endParaRPr lang="pt-PT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484784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200" b="1" cap="all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Uma  Metrópole para o Atlântico </a:t>
            </a:r>
            <a:r>
              <a:rPr lang="pt-PT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foi realizado desde o seu inicio em estreita  colaboração entre a Fundação Calouste Gulbenkian , a Câmara Municipal de Lisboa(através da Direção Municipal de Economia e Inovação) e as Universidades de Lisboa, Nova de Lisboa e Universidade de Évora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556792"/>
            <a:ext cx="273630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sz="2400" b="1" dirty="0" smtClean="0">
                <a:latin typeface="Arial" pitchFamily="34" charset="0"/>
                <a:cs typeface="Arial" pitchFamily="34" charset="0"/>
              </a:rPr>
              <a:t>Núcleo</a:t>
            </a:r>
          </a:p>
          <a:p>
            <a:pPr>
              <a:buNone/>
            </a:pPr>
            <a:r>
              <a:rPr lang="pt-PT" sz="2400" b="1" dirty="0" smtClean="0">
                <a:latin typeface="Arial" pitchFamily="34" charset="0"/>
                <a:cs typeface="Arial" pitchFamily="34" charset="0"/>
              </a:rPr>
              <a:t>Central</a:t>
            </a:r>
          </a:p>
          <a:p>
            <a:endParaRPr lang="pt-PT" sz="2400" b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PT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PT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pt-PT" sz="2400" b="1" dirty="0" smtClean="0">
                <a:latin typeface="Arial" pitchFamily="34" charset="0"/>
                <a:cs typeface="Arial" pitchFamily="34" charset="0"/>
              </a:rPr>
              <a:t>Eixos </a:t>
            </a:r>
          </a:p>
          <a:p>
            <a:pPr>
              <a:buNone/>
            </a:pPr>
            <a:r>
              <a:rPr lang="pt-PT" sz="2400" b="1" dirty="0" smtClean="0">
                <a:latin typeface="Arial" pitchFamily="34" charset="0"/>
                <a:cs typeface="Arial" pitchFamily="34" charset="0"/>
              </a:rPr>
              <a:t>Radiais de</a:t>
            </a:r>
          </a:p>
          <a:p>
            <a:pPr>
              <a:buNone/>
            </a:pPr>
            <a:r>
              <a:rPr lang="pt-PT" sz="2400" b="1" dirty="0" smtClean="0">
                <a:latin typeface="Arial" pitchFamily="34" charset="0"/>
                <a:cs typeface="Arial" pitchFamily="34" charset="0"/>
              </a:rPr>
              <a:t>Desenvolvimento </a:t>
            </a:r>
            <a:endParaRPr lang="pt-PT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60648"/>
            <a:ext cx="4309240" cy="634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nut 4"/>
          <p:cNvSpPr/>
          <p:nvPr/>
        </p:nvSpPr>
        <p:spPr>
          <a:xfrm>
            <a:off x="4139952" y="3140968"/>
            <a:ext cx="1728192" cy="1008112"/>
          </a:xfrm>
          <a:prstGeom prst="donut">
            <a:avLst>
              <a:gd name="adj" fmla="val 13045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>
            <a:off x="179512" y="1556792"/>
            <a:ext cx="1224136" cy="792088"/>
          </a:xfrm>
          <a:prstGeom prst="donut">
            <a:avLst>
              <a:gd name="adj" fmla="val 1542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7" name="Up-Down Arrow 6"/>
          <p:cNvSpPr/>
          <p:nvPr/>
        </p:nvSpPr>
        <p:spPr>
          <a:xfrm>
            <a:off x="395536" y="3501008"/>
            <a:ext cx="432048" cy="1728192"/>
          </a:xfrm>
          <a:prstGeom prst="up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9" name="Up-Down Arrow 8"/>
          <p:cNvSpPr/>
          <p:nvPr/>
        </p:nvSpPr>
        <p:spPr>
          <a:xfrm rot="1359088">
            <a:off x="5218156" y="1255853"/>
            <a:ext cx="432048" cy="1908848"/>
          </a:xfrm>
          <a:prstGeom prst="up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Up-Down Arrow 9"/>
          <p:cNvSpPr/>
          <p:nvPr/>
        </p:nvSpPr>
        <p:spPr>
          <a:xfrm rot="3082939">
            <a:off x="6028608" y="1726870"/>
            <a:ext cx="432048" cy="1908848"/>
          </a:xfrm>
          <a:prstGeom prst="up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Up-Down Arrow 10"/>
          <p:cNvSpPr/>
          <p:nvPr/>
        </p:nvSpPr>
        <p:spPr>
          <a:xfrm rot="6136640">
            <a:off x="6414628" y="3032628"/>
            <a:ext cx="432048" cy="1908848"/>
          </a:xfrm>
          <a:prstGeom prst="up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Up-Down Arrow 11"/>
          <p:cNvSpPr/>
          <p:nvPr/>
        </p:nvSpPr>
        <p:spPr>
          <a:xfrm rot="9765203">
            <a:off x="5522950" y="4034710"/>
            <a:ext cx="432048" cy="2194795"/>
          </a:xfrm>
          <a:prstGeom prst="up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8184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Núcleo Central e 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Eixos Radiais  de</a:t>
            </a:r>
          </a:p>
          <a:p>
            <a:r>
              <a:rPr lang="pt-PT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Desenvolvimento</a:t>
            </a:r>
            <a:endParaRPr lang="pt-PT" sz="2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1625</Words>
  <Application>Microsoft Office PowerPoint</Application>
  <PresentationFormat>Apresentação no Ecrã (4:3)</PresentationFormat>
  <Paragraphs>376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28</vt:i4>
      </vt:variant>
    </vt:vector>
  </HeadingPairs>
  <TitlesOfParts>
    <vt:vector size="29" baseType="lpstr">
      <vt:lpstr>Office Theme</vt:lpstr>
      <vt:lpstr>Camara Municipal de Lisboa  ASSEMBLEIA MUNICIPAL DE LISBOA</vt:lpstr>
      <vt:lpstr>Apresentação do PowerPoint</vt:lpstr>
      <vt:lpstr>  “PORTUGAL E AS SUAS MACROREGIÕES URBANAS FACE À GLOBALIZAÇÃO E À ECONOMIA DO CONHECIMENTO”  </vt:lpstr>
      <vt:lpstr>Apresentação do PowerPoint</vt:lpstr>
      <vt:lpstr>Apresentação do PowerPoint</vt:lpstr>
      <vt:lpstr>Junho de 2014</vt:lpstr>
      <vt:lpstr>Apresentação do PowerPoint</vt:lpstr>
      <vt:lpstr>Apresentação do PowerPoint</vt:lpstr>
      <vt:lpstr>Apresentação do PowerPoint</vt:lpstr>
      <vt:lpstr>Apresentação do PowerPoint</vt:lpstr>
      <vt:lpstr>PONTOS FORTES DA INVESTIGAÇÃO NO ARCO METROPOLITANO DE LISBOA </vt:lpstr>
      <vt:lpstr>PONTOS FORTES DA INVESTIGAÇÃO NO ARCO METROPOLITANO DE LISBOA</vt:lpstr>
      <vt:lpstr>PONTOS FORTES DA INVESTIGAÇÃO NO ARCO METROPOLITANO DE LISBOA</vt:lpstr>
      <vt:lpstr>Apresentação do PowerPoint</vt:lpstr>
      <vt:lpstr>Apresentação do PowerPoint</vt:lpstr>
      <vt:lpstr>Apresentação do PowerPoint</vt:lpstr>
      <vt:lpstr>Apresentação do PowerPoint</vt:lpstr>
      <vt:lpstr>ARCO METROPOLITANO DE LISBOA </vt:lpstr>
      <vt:lpstr>CLUSTERS &amp;GRANDES EMPRESAS  NO ARCO METROPOLITANO DE LISBOA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Arco Metropolitano de Lisboa Eco sistema de inovação </vt:lpstr>
      <vt:lpstr>Arco Metropolitano de Lisboa Eco sistema de inovação </vt:lpstr>
      <vt:lpstr>Arco Metropolitano de Lisboa Eco sistema de inovação </vt:lpstr>
    </vt:vector>
  </TitlesOfParts>
  <Company>FCG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jribeiro</dc:creator>
  <cp:lastModifiedBy>Pedro Morais</cp:lastModifiedBy>
  <cp:revision>4</cp:revision>
  <dcterms:created xsi:type="dcterms:W3CDTF">2016-10-19T09:25:35Z</dcterms:created>
  <dcterms:modified xsi:type="dcterms:W3CDTF">2016-10-19T17:20:19Z</dcterms:modified>
</cp:coreProperties>
</file>