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  <p:sldMasterId id="2147483675" r:id="rId2"/>
    <p:sldMasterId id="2147483689" r:id="rId3"/>
  </p:sldMasterIdLst>
  <p:notesMasterIdLst>
    <p:notesMasterId r:id="rId16"/>
  </p:notesMasterIdLst>
  <p:handoutMasterIdLst>
    <p:handoutMasterId r:id="rId17"/>
  </p:handoutMasterIdLst>
  <p:sldIdLst>
    <p:sldId id="427" r:id="rId4"/>
    <p:sldId id="444" r:id="rId5"/>
    <p:sldId id="451" r:id="rId6"/>
    <p:sldId id="456" r:id="rId7"/>
    <p:sldId id="447" r:id="rId8"/>
    <p:sldId id="458" r:id="rId9"/>
    <p:sldId id="435" r:id="rId10"/>
    <p:sldId id="455" r:id="rId11"/>
    <p:sldId id="459" r:id="rId12"/>
    <p:sldId id="437" r:id="rId13"/>
    <p:sldId id="443" r:id="rId14"/>
    <p:sldId id="453" r:id="rId15"/>
  </p:sldIdLst>
  <p:sldSz cx="9144000" cy="6858000" type="screen4x3"/>
  <p:notesSz cx="6662738" cy="9926638"/>
  <p:defaultTextStyle>
    <a:defPPr>
      <a:defRPr lang="pt-PT"/>
    </a:defPPr>
    <a:lvl1pPr algn="l" rtl="0" fontAlgn="base">
      <a:spcBef>
        <a:spcPct val="50000"/>
      </a:spcBef>
      <a:spcAft>
        <a:spcPct val="0"/>
      </a:spcAft>
      <a:defRPr sz="6000" kern="1200">
        <a:solidFill>
          <a:srgbClr val="CC0000"/>
        </a:solidFill>
        <a:latin typeface="Humanst521 BT" pitchFamily="34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6000" kern="1200">
        <a:solidFill>
          <a:srgbClr val="CC0000"/>
        </a:solidFill>
        <a:latin typeface="Humanst521 BT" pitchFamily="34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6000" kern="1200">
        <a:solidFill>
          <a:srgbClr val="CC0000"/>
        </a:solidFill>
        <a:latin typeface="Humanst521 BT" pitchFamily="34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6000" kern="1200">
        <a:solidFill>
          <a:srgbClr val="CC0000"/>
        </a:solidFill>
        <a:latin typeface="Humanst521 BT" pitchFamily="34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6000" kern="1200">
        <a:solidFill>
          <a:srgbClr val="CC0000"/>
        </a:solidFill>
        <a:latin typeface="Humanst521 BT" pitchFamily="34" charset="0"/>
        <a:ea typeface="+mn-ea"/>
        <a:cs typeface="+mn-cs"/>
      </a:defRPr>
    </a:lvl5pPr>
    <a:lvl6pPr marL="2286000" algn="l" defTabSz="914400" rtl="0" eaLnBrk="1" latinLnBrk="0" hangingPunct="1">
      <a:defRPr sz="6000" kern="1200">
        <a:solidFill>
          <a:srgbClr val="CC0000"/>
        </a:solidFill>
        <a:latin typeface="Humanst521 BT" pitchFamily="34" charset="0"/>
        <a:ea typeface="+mn-ea"/>
        <a:cs typeface="+mn-cs"/>
      </a:defRPr>
    </a:lvl6pPr>
    <a:lvl7pPr marL="2743200" algn="l" defTabSz="914400" rtl="0" eaLnBrk="1" latinLnBrk="0" hangingPunct="1">
      <a:defRPr sz="6000" kern="1200">
        <a:solidFill>
          <a:srgbClr val="CC0000"/>
        </a:solidFill>
        <a:latin typeface="Humanst521 BT" pitchFamily="34" charset="0"/>
        <a:ea typeface="+mn-ea"/>
        <a:cs typeface="+mn-cs"/>
      </a:defRPr>
    </a:lvl7pPr>
    <a:lvl8pPr marL="3200400" algn="l" defTabSz="914400" rtl="0" eaLnBrk="1" latinLnBrk="0" hangingPunct="1">
      <a:defRPr sz="6000" kern="1200">
        <a:solidFill>
          <a:srgbClr val="CC0000"/>
        </a:solidFill>
        <a:latin typeface="Humanst521 BT" pitchFamily="34" charset="0"/>
        <a:ea typeface="+mn-ea"/>
        <a:cs typeface="+mn-cs"/>
      </a:defRPr>
    </a:lvl8pPr>
    <a:lvl9pPr marL="3657600" algn="l" defTabSz="914400" rtl="0" eaLnBrk="1" latinLnBrk="0" hangingPunct="1">
      <a:defRPr sz="6000" kern="1200">
        <a:solidFill>
          <a:srgbClr val="CC0000"/>
        </a:solidFill>
        <a:latin typeface="Humanst521 BT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28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2A23"/>
    <a:srgbClr val="4F81BD"/>
    <a:srgbClr val="95B3D7"/>
    <a:srgbClr val="336699"/>
    <a:srgbClr val="9DBEE7"/>
    <a:srgbClr val="006600"/>
    <a:srgbClr val="102444"/>
    <a:srgbClr val="1A3A6E"/>
    <a:srgbClr val="0033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2" autoAdjust="0"/>
    <p:restoredTop sz="88698" autoAdjust="0"/>
  </p:normalViewPr>
  <p:slideViewPr>
    <p:cSldViewPr>
      <p:cViewPr>
        <p:scale>
          <a:sx n="70" d="100"/>
          <a:sy n="70" d="100"/>
        </p:scale>
        <p:origin x="-2130" y="-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40" y="-84"/>
      </p:cViewPr>
      <p:guideLst>
        <p:guide orient="horz" pos="3127"/>
        <p:guide pos="209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3"/>
            <a:ext cx="2887186" cy="49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89" tIns="45044" rIns="90089" bIns="4504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4010" y="3"/>
            <a:ext cx="2887186" cy="49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89" tIns="45044" rIns="90089" bIns="4504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095"/>
            <a:ext cx="2887186" cy="49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89" tIns="45044" rIns="90089" bIns="4504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4010" y="9428095"/>
            <a:ext cx="2887186" cy="49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89" tIns="45044" rIns="90089" bIns="4504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3D9240F-3A4B-4070-85B7-4CDD5974571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13264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3"/>
            <a:ext cx="2887186" cy="49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89" tIns="45044" rIns="90089" bIns="4504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4010" y="3"/>
            <a:ext cx="2887186" cy="49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89" tIns="45044" rIns="90089" bIns="4504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0900" y="744538"/>
            <a:ext cx="4960938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274" y="4714841"/>
            <a:ext cx="5330190" cy="446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89" tIns="45044" rIns="90089" bIns="450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095"/>
            <a:ext cx="2887186" cy="49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89" tIns="45044" rIns="90089" bIns="4504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4010" y="9428095"/>
            <a:ext cx="2887186" cy="49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89" tIns="45044" rIns="90089" bIns="4504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60FD6716-4D74-4642-80E5-2DDCB585576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175517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pt-PT" dirty="0" smtClean="0"/>
              <a:t>Cumprimento em</a:t>
            </a:r>
            <a:r>
              <a:rPr lang="pt-PT" baseline="0" dirty="0" smtClean="0"/>
              <a:t> primeiro lugar a Arquiteta Helena Roseta, Presidente da Assembleia Municipal, a quem agradeço, em nome da Presidente do Instituto Nacional de Estatística, Dr.ª Alda Carvalho, o convite que foi dirigido ao INE</a:t>
            </a:r>
          </a:p>
          <a:p>
            <a:r>
              <a:rPr lang="pt-PT" baseline="0" dirty="0" smtClean="0"/>
              <a:t>Cumprimento também os restantes membros do painel, os membros da Assembleia Municipal e todos os presentes e felicito a Assembleia Municipal de Lisboa por esta iniciativa.</a:t>
            </a:r>
          </a:p>
          <a:p>
            <a:endParaRPr lang="pt-PT" baseline="0" dirty="0" smtClean="0"/>
          </a:p>
          <a:p>
            <a:r>
              <a:rPr lang="pt-PT" baseline="0" dirty="0" smtClean="0"/>
              <a:t>Os dados que vos vou apresentar são provenientes de diferentes fontes de operações estatísticas desenvolvidas no âmbito do Sistema Estatístico Nacional e a larga maioria da informação está disponível no Portal do INE e nos Anuários Estatísticos Regionais, em particular no Anuário Estatístico Regional da Região de Lisboa.</a:t>
            </a:r>
          </a:p>
          <a:p>
            <a:r>
              <a:rPr lang="pt-PT" baseline="0" dirty="0" smtClean="0"/>
              <a:t>Na leitura dos dados é fundamental ter em conta a </a:t>
            </a:r>
            <a:r>
              <a:rPr lang="pt-PT" baseline="0" dirty="0" err="1" smtClean="0"/>
              <a:t>metainformação</a:t>
            </a:r>
            <a:r>
              <a:rPr lang="pt-PT" baseline="0" dirty="0" smtClean="0"/>
              <a:t> associada, aspetos que, dado o tempo disponível, serão certamente abordados de forma incompleta.</a:t>
            </a:r>
          </a:p>
          <a:p>
            <a:endParaRPr lang="pt-PT" baseline="0" dirty="0" smtClean="0"/>
          </a:p>
          <a:p>
            <a:r>
              <a:rPr lang="pt-PT" baseline="0" dirty="0" smtClean="0"/>
              <a:t>Dado que a análise da economia e dos processos de transformação da cidade não deve ser descontextualizada da Área Metropolitana de Lisboa e no limite do país, procurarei manter estes dois âmbitos territoriais como referência ao longo de toda a apresentação.</a:t>
            </a:r>
          </a:p>
          <a:p>
            <a:endParaRPr lang="pt-PT" baseline="0" dirty="0" smtClean="0"/>
          </a:p>
          <a:p>
            <a:r>
              <a:rPr lang="pt-PT" baseline="0" dirty="0" smtClean="0"/>
              <a:t>Referir por último que a apresentação está estruturada em quatro pontos:</a:t>
            </a:r>
          </a:p>
          <a:p>
            <a:pPr marL="228600" indent="-228600">
              <a:buAutoNum type="arabicParenR"/>
            </a:pPr>
            <a:r>
              <a:rPr lang="pt-PT" baseline="0" dirty="0" smtClean="0"/>
              <a:t>Dinâmica populacional – com base nos dados dos Censos e Estimativas da população residente intercensitárias</a:t>
            </a:r>
          </a:p>
          <a:p>
            <a:pPr marL="228600" indent="-228600">
              <a:buAutoNum type="arabicParenR"/>
            </a:pPr>
            <a:r>
              <a:rPr lang="pt-PT" baseline="0" dirty="0" smtClean="0"/>
              <a:t>Indicadores </a:t>
            </a:r>
            <a:r>
              <a:rPr lang="pt-PT" baseline="0" dirty="0" err="1" smtClean="0"/>
              <a:t>macro-económicos</a:t>
            </a:r>
            <a:r>
              <a:rPr lang="pt-PT" baseline="0" dirty="0" smtClean="0"/>
              <a:t> para a contextualização da economia da AML – com dados das Contas Regionais e Inquérito ao Emprego</a:t>
            </a:r>
          </a:p>
          <a:p>
            <a:pPr marL="228600" indent="-228600">
              <a:buAutoNum type="arabicParenR"/>
            </a:pPr>
            <a:r>
              <a:rPr lang="pt-PT" baseline="0" dirty="0" smtClean="0"/>
              <a:t>Tecido empresarial – a partir dos dados do Sistema de Contas Integradas das Empresas</a:t>
            </a:r>
          </a:p>
          <a:p>
            <a:pPr marL="228600" indent="-228600">
              <a:buAutoNum type="arabicParenR"/>
            </a:pPr>
            <a:r>
              <a:rPr lang="pt-PT" baseline="0" dirty="0" smtClean="0"/>
              <a:t>Mercado de trabalho – com base nas estatísticas dos Quadros de Pessoal do Ministério da Economia, que constituem também uma operação do SEN 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F3B03B-A51F-4087-AA0B-9D5E43A80634}" type="slidenum">
              <a:rPr lang="pt-PT" smtClean="0"/>
              <a:pPr/>
              <a:t>1</a:t>
            </a:fld>
            <a:endParaRPr lang="pt-PT" dirty="0" smtClean="0"/>
          </a:p>
        </p:txBody>
      </p:sp>
    </p:spTree>
    <p:extLst>
      <p:ext uri="{BB962C8B-B14F-4D97-AF65-F5344CB8AC3E}">
        <p14:creationId xmlns:p14="http://schemas.microsoft.com/office/powerpoint/2010/main" val="8739434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F3B03B-A51F-4087-AA0B-9D5E43A80634}" type="slidenum">
              <a:rPr lang="pt-PT" smtClean="0"/>
              <a:pPr/>
              <a:t>12</a:t>
            </a:fld>
            <a:endParaRPr lang="pt-PT" dirty="0" smtClean="0"/>
          </a:p>
        </p:txBody>
      </p:sp>
    </p:spTree>
    <p:extLst>
      <p:ext uri="{BB962C8B-B14F-4D97-AF65-F5344CB8AC3E}">
        <p14:creationId xmlns:p14="http://schemas.microsoft.com/office/powerpoint/2010/main" val="873943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0886"/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FD6716-4D74-4642-80E5-2DDCB585576F}" type="slidenum">
              <a:rPr lang="pt-PT" smtClean="0"/>
              <a:pPr>
                <a:defRPr/>
              </a:pPr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8496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0886"/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FD6716-4D74-4642-80E5-2DDCB585576F}" type="slidenum">
              <a:rPr lang="pt-PT" smtClean="0"/>
              <a:pPr>
                <a:defRPr/>
              </a:pPr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8496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0886"/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FD6716-4D74-4642-80E5-2DDCB585576F}" type="slidenum">
              <a:rPr lang="pt-PT" smtClean="0"/>
              <a:pPr>
                <a:defRPr/>
              </a:pPr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8496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Taxa de atividade enquanto medida dos recursos disponíveis</a:t>
            </a:r>
          </a:p>
          <a:p>
            <a:endParaRPr lang="pt-PT" dirty="0" smtClean="0"/>
          </a:p>
          <a:p>
            <a:r>
              <a:rPr lang="pt-PT" dirty="0" smtClean="0"/>
              <a:t>Taxa de desemprego enquanto medida</a:t>
            </a:r>
            <a:r>
              <a:rPr lang="pt-PT" baseline="0" dirty="0" smtClean="0"/>
              <a:t> de não aproveitamento da mão-de-obra disponível 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FD6716-4D74-4642-80E5-2DDCB585576F}" type="slidenum">
              <a:rPr lang="pt-PT" smtClean="0"/>
              <a:pPr>
                <a:defRPr/>
              </a:pPr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Produtividade</a:t>
            </a:r>
            <a:r>
              <a:rPr lang="pt-PT" baseline="0" dirty="0" smtClean="0"/>
              <a:t> aparente do trabalho: com base no emprego total</a:t>
            </a:r>
          </a:p>
          <a:p>
            <a:endParaRPr lang="pt-PT" baseline="0" dirty="0" smtClean="0"/>
          </a:p>
          <a:p>
            <a:r>
              <a:rPr lang="pt-PT" sz="1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charset="0"/>
                <a:ea typeface="+mn-ea"/>
                <a:cs typeface="+mn-cs"/>
              </a:rPr>
              <a:t>A relação entre a Formação bruta de capital fixo e o Valor acrescentado bruto, enquanto proxy da taxa de investimento 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FD6716-4D74-4642-80E5-2DDCB585576F}" type="slidenum">
              <a:rPr lang="pt-PT" smtClean="0"/>
              <a:pPr>
                <a:defRPr/>
              </a:pPr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Secção G – Comércio por grosso e retalho</a:t>
            </a:r>
          </a:p>
          <a:p>
            <a:r>
              <a:rPr lang="pt-PT" dirty="0" smtClean="0"/>
              <a:t>Secção H – Transportes</a:t>
            </a:r>
            <a:r>
              <a:rPr lang="pt-PT" baseline="0" dirty="0" smtClean="0"/>
              <a:t> e armazenagem</a:t>
            </a:r>
          </a:p>
          <a:p>
            <a:r>
              <a:rPr lang="pt-PT" baseline="0" dirty="0" smtClean="0"/>
              <a:t>Secção M – Atividades de consultoria, científicas, técnicas e similares</a:t>
            </a:r>
          </a:p>
          <a:p>
            <a:r>
              <a:rPr lang="pt-PT" baseline="0" dirty="0" smtClean="0"/>
              <a:t>Secção N – Atividades administrativas e dos serviços de apoio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FD6716-4D74-4642-80E5-2DDCB585576F}" type="slidenum">
              <a:rPr lang="pt-PT" smtClean="0"/>
              <a:pPr>
                <a:defRPr/>
              </a:pPr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Secção G – Comércio por grosso e retalho</a:t>
            </a:r>
          </a:p>
          <a:p>
            <a:r>
              <a:rPr lang="pt-PT" dirty="0" smtClean="0"/>
              <a:t>Secção H – Transportes</a:t>
            </a:r>
            <a:r>
              <a:rPr lang="pt-PT" baseline="0" dirty="0" smtClean="0"/>
              <a:t> e armazenagem</a:t>
            </a:r>
          </a:p>
          <a:p>
            <a:r>
              <a:rPr lang="pt-PT" baseline="0" dirty="0" smtClean="0"/>
              <a:t>Secção M – Atividades de consultoria, científicas, técnicas e similares</a:t>
            </a:r>
          </a:p>
          <a:p>
            <a:r>
              <a:rPr lang="pt-PT" baseline="0" dirty="0" smtClean="0"/>
              <a:t>Secção N – Atividades administrativas e dos serviços de apoio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FD6716-4D74-4642-80E5-2DDCB585576F}" type="slidenum">
              <a:rPr lang="pt-PT" smtClean="0"/>
              <a:pPr>
                <a:defRPr/>
              </a:pPr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FD6716-4D74-4642-80E5-2DDCB585576F}" type="slidenum">
              <a:rPr lang="pt-PT" smtClean="0"/>
              <a:pPr>
                <a:defRPr/>
              </a:pPr>
              <a:t>10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ics2013.org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ics2013.org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ics2013.org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ics2013.org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ics2013.org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ics2013.org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ics2013.org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ics2013.org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4" name="Text Box 30"/>
          <p:cNvSpPr txBox="1">
            <a:spLocks noChangeArrowheads="1"/>
          </p:cNvSpPr>
          <p:nvPr userDrawn="1"/>
        </p:nvSpPr>
        <p:spPr bwMode="auto">
          <a:xfrm rot="10800000" flipV="1">
            <a:off x="8676456" y="6556121"/>
            <a:ext cx="467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fld id="{4F05F53B-0901-4F84-A078-8235209D73EE}" type="slidenum">
              <a:rPr lang="pt-PT" sz="1200" b="1" smtClean="0">
                <a:solidFill>
                  <a:srgbClr val="CC301F"/>
                </a:solidFill>
                <a:latin typeface="Calibri" pitchFamily="34" charset="0"/>
              </a:rPr>
              <a:pPr algn="r"/>
              <a:t>‹nº›</a:t>
            </a:fld>
            <a:endParaRPr lang="pt-PT" sz="1200" b="1" dirty="0">
              <a:solidFill>
                <a:srgbClr val="CC301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8" name="Picture 89" descr="IYSTAT_Portuguese_ParticipatingOr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61" y="6165304"/>
            <a:ext cx="413963" cy="55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93"/>
          <p:cNvSpPr>
            <a:spLocks noChangeArrowheads="1"/>
          </p:cNvSpPr>
          <p:nvPr userDrawn="1"/>
        </p:nvSpPr>
        <p:spPr bwMode="auto">
          <a:xfrm>
            <a:off x="3995943" y="6283479"/>
            <a:ext cx="3672409" cy="3770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spcAft>
                <a:spcPts val="300"/>
              </a:spcAft>
            </a:pPr>
            <a:r>
              <a:rPr lang="pt-PT" sz="800" b="1" dirty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2013: Ano Internacional da Estatística</a:t>
            </a:r>
            <a:endParaRPr lang="pt-PT" sz="800" dirty="0">
              <a:solidFill>
                <a:srgbClr val="000000"/>
              </a:solidFill>
              <a:ea typeface="Times New Roman" pitchFamily="18" charset="0"/>
              <a:cs typeface="Tahoma" pitchFamily="34" charset="0"/>
            </a:endParaRPr>
          </a:p>
          <a:p>
            <a:pPr algn="r" eaLnBrk="0" hangingPunct="0">
              <a:spcBef>
                <a:spcPct val="0"/>
              </a:spcBef>
              <a:spcAft>
                <a:spcPts val="300"/>
              </a:spcAft>
            </a:pPr>
            <a:r>
              <a:rPr lang="pt-PT" sz="8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Tahoma" pitchFamily="34" charset="0"/>
                <a:hlinkClick r:id="rId3"/>
              </a:rPr>
              <a:t>www.statistics2013.org</a:t>
            </a:r>
            <a:endParaRPr lang="pt-PT" sz="800" dirty="0">
              <a:solidFill>
                <a:srgbClr val="000000"/>
              </a:solidFill>
              <a:latin typeface="Arial" charset="0"/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7" name="Picture 89" descr="IYSTAT_Portuguese_ParticipatingOr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61" y="6165304"/>
            <a:ext cx="413963" cy="55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3"/>
          <p:cNvSpPr>
            <a:spLocks noChangeArrowheads="1"/>
          </p:cNvSpPr>
          <p:nvPr userDrawn="1"/>
        </p:nvSpPr>
        <p:spPr bwMode="auto">
          <a:xfrm>
            <a:off x="3995943" y="6283479"/>
            <a:ext cx="3672409" cy="3770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spcAft>
                <a:spcPts val="300"/>
              </a:spcAft>
            </a:pPr>
            <a:r>
              <a:rPr lang="pt-PT" sz="800" b="1" dirty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2013: Ano Internacional da Estatística</a:t>
            </a:r>
            <a:endParaRPr lang="pt-PT" sz="800" dirty="0">
              <a:solidFill>
                <a:srgbClr val="000000"/>
              </a:solidFill>
              <a:ea typeface="Times New Roman" pitchFamily="18" charset="0"/>
              <a:cs typeface="Tahoma" pitchFamily="34" charset="0"/>
            </a:endParaRPr>
          </a:p>
          <a:p>
            <a:pPr algn="r" eaLnBrk="0" hangingPunct="0">
              <a:spcBef>
                <a:spcPct val="0"/>
              </a:spcBef>
              <a:spcAft>
                <a:spcPts val="300"/>
              </a:spcAft>
            </a:pPr>
            <a:r>
              <a:rPr lang="pt-PT" sz="8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Tahoma" pitchFamily="34" charset="0"/>
                <a:hlinkClick r:id="rId3"/>
              </a:rPr>
              <a:t>www.statistics2013.org</a:t>
            </a:r>
            <a:endParaRPr lang="pt-PT" sz="800" dirty="0">
              <a:solidFill>
                <a:srgbClr val="000000"/>
              </a:solidFill>
              <a:latin typeface="Arial" charset="0"/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7" name="Picture 89" descr="IYSTAT_Portuguese_ParticipatingOr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61" y="6165304"/>
            <a:ext cx="413963" cy="55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3"/>
          <p:cNvSpPr>
            <a:spLocks noChangeArrowheads="1"/>
          </p:cNvSpPr>
          <p:nvPr userDrawn="1"/>
        </p:nvSpPr>
        <p:spPr bwMode="auto">
          <a:xfrm>
            <a:off x="3995943" y="6283479"/>
            <a:ext cx="3672409" cy="3770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spcAft>
                <a:spcPts val="300"/>
              </a:spcAft>
            </a:pPr>
            <a:r>
              <a:rPr lang="pt-PT" sz="800" b="1" dirty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2013: Ano Internacional da Estatística</a:t>
            </a:r>
            <a:endParaRPr lang="pt-PT" sz="800" dirty="0">
              <a:solidFill>
                <a:srgbClr val="000000"/>
              </a:solidFill>
              <a:ea typeface="Times New Roman" pitchFamily="18" charset="0"/>
              <a:cs typeface="Tahoma" pitchFamily="34" charset="0"/>
            </a:endParaRPr>
          </a:p>
          <a:p>
            <a:pPr algn="r" eaLnBrk="0" hangingPunct="0">
              <a:spcBef>
                <a:spcPct val="0"/>
              </a:spcBef>
              <a:spcAft>
                <a:spcPts val="300"/>
              </a:spcAft>
            </a:pPr>
            <a:r>
              <a:rPr lang="pt-PT" sz="8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Tahoma" pitchFamily="34" charset="0"/>
                <a:hlinkClick r:id="rId3"/>
              </a:rPr>
              <a:t>www.statistics2013.org</a:t>
            </a:r>
            <a:endParaRPr lang="pt-PT" sz="800" dirty="0">
              <a:solidFill>
                <a:srgbClr val="000000"/>
              </a:solidFill>
              <a:latin typeface="Arial" charset="0"/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5D7E-F12B-4D56-A461-8285A3B44FC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/>
              <a:t>13-10-2016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7134-7958-4A04-A915-D5E7396EE458}" type="slidenum">
              <a:rPr lang="pt-PT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7" name="Picture 89" descr="IYSTAT_Portuguese_ParticipatingOr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61" y="6165304"/>
            <a:ext cx="413963" cy="55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3"/>
          <p:cNvSpPr>
            <a:spLocks noChangeArrowheads="1"/>
          </p:cNvSpPr>
          <p:nvPr userDrawn="1"/>
        </p:nvSpPr>
        <p:spPr bwMode="auto">
          <a:xfrm>
            <a:off x="3995943" y="6283479"/>
            <a:ext cx="3672409" cy="3770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spcAft>
                <a:spcPts val="300"/>
              </a:spcAft>
            </a:pPr>
            <a:r>
              <a:rPr lang="pt-PT" sz="800" b="1" dirty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2013: Ano Internacional da Estatística</a:t>
            </a:r>
            <a:endParaRPr lang="pt-PT" sz="800" dirty="0">
              <a:solidFill>
                <a:srgbClr val="000000"/>
              </a:solidFill>
              <a:ea typeface="Times New Roman" pitchFamily="18" charset="0"/>
              <a:cs typeface="Tahoma" pitchFamily="34" charset="0"/>
            </a:endParaRPr>
          </a:p>
          <a:p>
            <a:pPr algn="r" eaLnBrk="0" hangingPunct="0">
              <a:spcBef>
                <a:spcPct val="0"/>
              </a:spcBef>
              <a:spcAft>
                <a:spcPts val="300"/>
              </a:spcAft>
            </a:pPr>
            <a:r>
              <a:rPr lang="pt-PT" sz="8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Tahoma" pitchFamily="34" charset="0"/>
                <a:hlinkClick r:id="rId3"/>
              </a:rPr>
              <a:t>www.statistics2013.org</a:t>
            </a:r>
            <a:endParaRPr lang="pt-PT" sz="800" dirty="0">
              <a:solidFill>
                <a:srgbClr val="000000"/>
              </a:solidFill>
              <a:latin typeface="Arial" charset="0"/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8" name="Picture 89" descr="IYSTAT_Portuguese_ParticipatingOr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61" y="6165304"/>
            <a:ext cx="413963" cy="55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93"/>
          <p:cNvSpPr>
            <a:spLocks noChangeArrowheads="1"/>
          </p:cNvSpPr>
          <p:nvPr userDrawn="1"/>
        </p:nvSpPr>
        <p:spPr bwMode="auto">
          <a:xfrm>
            <a:off x="3995943" y="6283479"/>
            <a:ext cx="3672409" cy="3770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spcAft>
                <a:spcPts val="300"/>
              </a:spcAft>
            </a:pPr>
            <a:r>
              <a:rPr lang="pt-PT" sz="800" b="1" dirty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2013: Ano Internacional da Estatística</a:t>
            </a:r>
            <a:endParaRPr lang="pt-PT" sz="800" dirty="0">
              <a:solidFill>
                <a:srgbClr val="000000"/>
              </a:solidFill>
              <a:ea typeface="Times New Roman" pitchFamily="18" charset="0"/>
              <a:cs typeface="Tahoma" pitchFamily="34" charset="0"/>
            </a:endParaRPr>
          </a:p>
          <a:p>
            <a:pPr algn="r" eaLnBrk="0" hangingPunct="0">
              <a:spcBef>
                <a:spcPct val="0"/>
              </a:spcBef>
              <a:spcAft>
                <a:spcPts val="300"/>
              </a:spcAft>
            </a:pPr>
            <a:r>
              <a:rPr lang="pt-PT" sz="8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Tahoma" pitchFamily="34" charset="0"/>
                <a:hlinkClick r:id="rId3"/>
              </a:rPr>
              <a:t>www.statistics2013.org</a:t>
            </a:r>
            <a:endParaRPr lang="pt-PT" sz="800" dirty="0">
              <a:solidFill>
                <a:srgbClr val="000000"/>
              </a:solidFill>
              <a:latin typeface="Arial" charset="0"/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10" name="Picture 89" descr="IYSTAT_Portuguese_ParticipatingOr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61" y="6165304"/>
            <a:ext cx="413963" cy="55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93"/>
          <p:cNvSpPr>
            <a:spLocks noChangeArrowheads="1"/>
          </p:cNvSpPr>
          <p:nvPr userDrawn="1"/>
        </p:nvSpPr>
        <p:spPr bwMode="auto">
          <a:xfrm>
            <a:off x="3995943" y="6283479"/>
            <a:ext cx="3672409" cy="3770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spcAft>
                <a:spcPts val="300"/>
              </a:spcAft>
            </a:pPr>
            <a:r>
              <a:rPr lang="pt-PT" sz="800" b="1" dirty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2013: Ano Internacional da Estatística</a:t>
            </a:r>
            <a:endParaRPr lang="pt-PT" sz="800" dirty="0">
              <a:solidFill>
                <a:srgbClr val="000000"/>
              </a:solidFill>
              <a:ea typeface="Times New Roman" pitchFamily="18" charset="0"/>
              <a:cs typeface="Tahoma" pitchFamily="34" charset="0"/>
            </a:endParaRPr>
          </a:p>
          <a:p>
            <a:pPr algn="r" eaLnBrk="0" hangingPunct="0">
              <a:spcBef>
                <a:spcPct val="0"/>
              </a:spcBef>
              <a:spcAft>
                <a:spcPts val="300"/>
              </a:spcAft>
            </a:pPr>
            <a:r>
              <a:rPr lang="pt-PT" sz="8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Tahoma" pitchFamily="34" charset="0"/>
                <a:hlinkClick r:id="rId3"/>
              </a:rPr>
              <a:t>www.statistics2013.org</a:t>
            </a:r>
            <a:endParaRPr lang="pt-PT" sz="800" dirty="0">
              <a:solidFill>
                <a:srgbClr val="000000"/>
              </a:solidFill>
              <a:latin typeface="Arial" charset="0"/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6" name="Picture 89" descr="IYSTAT_Portuguese_ParticipatingOr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61" y="6165304"/>
            <a:ext cx="413963" cy="55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3"/>
          <p:cNvSpPr>
            <a:spLocks noChangeArrowheads="1"/>
          </p:cNvSpPr>
          <p:nvPr userDrawn="1"/>
        </p:nvSpPr>
        <p:spPr bwMode="auto">
          <a:xfrm>
            <a:off x="3995943" y="6283479"/>
            <a:ext cx="3672409" cy="3770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spcAft>
                <a:spcPts val="300"/>
              </a:spcAft>
            </a:pPr>
            <a:r>
              <a:rPr lang="pt-PT" sz="800" b="1" dirty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2013: Ano Internacional da Estatística</a:t>
            </a:r>
            <a:endParaRPr lang="pt-PT" sz="800" dirty="0">
              <a:solidFill>
                <a:srgbClr val="000000"/>
              </a:solidFill>
              <a:ea typeface="Times New Roman" pitchFamily="18" charset="0"/>
              <a:cs typeface="Tahoma" pitchFamily="34" charset="0"/>
            </a:endParaRPr>
          </a:p>
          <a:p>
            <a:pPr algn="r" eaLnBrk="0" hangingPunct="0">
              <a:spcBef>
                <a:spcPct val="0"/>
              </a:spcBef>
              <a:spcAft>
                <a:spcPts val="300"/>
              </a:spcAft>
            </a:pPr>
            <a:r>
              <a:rPr lang="pt-PT" sz="8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Tahoma" pitchFamily="34" charset="0"/>
                <a:hlinkClick r:id="rId3"/>
              </a:rPr>
              <a:t>www.statistics2013.org</a:t>
            </a:r>
            <a:endParaRPr lang="pt-PT" sz="800" dirty="0">
              <a:solidFill>
                <a:srgbClr val="000000"/>
              </a:solidFill>
              <a:latin typeface="Arial" charset="0"/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5" name="Picture 89" descr="IYSTAT_Portuguese_ParticipatingOr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61" y="6165304"/>
            <a:ext cx="413963" cy="55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93"/>
          <p:cNvSpPr>
            <a:spLocks noChangeArrowheads="1"/>
          </p:cNvSpPr>
          <p:nvPr userDrawn="1"/>
        </p:nvSpPr>
        <p:spPr bwMode="auto">
          <a:xfrm>
            <a:off x="3995943" y="6283479"/>
            <a:ext cx="3672409" cy="3770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spcAft>
                <a:spcPts val="300"/>
              </a:spcAft>
            </a:pPr>
            <a:r>
              <a:rPr lang="pt-PT" sz="800" b="1" dirty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2013: Ano Internacional da Estatística</a:t>
            </a:r>
            <a:endParaRPr lang="pt-PT" sz="800" dirty="0">
              <a:solidFill>
                <a:srgbClr val="000000"/>
              </a:solidFill>
              <a:ea typeface="Times New Roman" pitchFamily="18" charset="0"/>
              <a:cs typeface="Tahoma" pitchFamily="34" charset="0"/>
            </a:endParaRPr>
          </a:p>
          <a:p>
            <a:pPr algn="r" eaLnBrk="0" hangingPunct="0">
              <a:spcBef>
                <a:spcPct val="0"/>
              </a:spcBef>
              <a:spcAft>
                <a:spcPts val="300"/>
              </a:spcAft>
            </a:pPr>
            <a:r>
              <a:rPr lang="pt-PT" sz="8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Tahoma" pitchFamily="34" charset="0"/>
                <a:hlinkClick r:id="rId3"/>
              </a:rPr>
              <a:t>www.statistics2013.org</a:t>
            </a:r>
            <a:endParaRPr lang="pt-PT" sz="800" dirty="0">
              <a:solidFill>
                <a:srgbClr val="000000"/>
              </a:solidFill>
              <a:latin typeface="Arial" charset="0"/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1" descr="Logo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1706880" cy="621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7D295-31E4-4490-B65D-5E33193566A6}" type="datetimeFigureOut">
              <a:rPr lang="pt-PT" smtClean="0"/>
              <a:pPr/>
              <a:t>13-10-2016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4AA30-5143-49E2-8C74-0CFE76DC031A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468313" y="765179"/>
            <a:ext cx="215900" cy="215900"/>
          </a:xfrm>
          <a:prstGeom prst="rect">
            <a:avLst/>
          </a:prstGeom>
          <a:solidFill>
            <a:srgbClr val="1A3A6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PT" dirty="0"/>
          </a:p>
        </p:txBody>
      </p:sp>
      <p:sp>
        <p:nvSpPr>
          <p:cNvPr id="8" name="Rectangle 12"/>
          <p:cNvSpPr>
            <a:spLocks noChangeArrowheads="1"/>
          </p:cNvSpPr>
          <p:nvPr userDrawn="1"/>
        </p:nvSpPr>
        <p:spPr bwMode="auto">
          <a:xfrm>
            <a:off x="757247" y="765179"/>
            <a:ext cx="287337" cy="215900"/>
          </a:xfrm>
          <a:prstGeom prst="rect">
            <a:avLst/>
          </a:prstGeom>
          <a:solidFill>
            <a:srgbClr val="CC301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>
              <a:spcBef>
                <a:spcPct val="0"/>
              </a:spcBef>
              <a:defRPr/>
            </a:pPr>
            <a:endParaRPr lang="en-US" sz="1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 userDrawn="1"/>
        </p:nvSpPr>
        <p:spPr bwMode="auto">
          <a:xfrm>
            <a:off x="1116014" y="765179"/>
            <a:ext cx="865188" cy="21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PT" dirty="0"/>
          </a:p>
        </p:txBody>
      </p:sp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2052645" y="765179"/>
            <a:ext cx="576261" cy="215900"/>
          </a:xfrm>
          <a:prstGeom prst="rect">
            <a:avLst/>
          </a:prstGeom>
          <a:solidFill>
            <a:srgbClr val="1A3A6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PT" dirty="0"/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828684" y="909642"/>
            <a:ext cx="576263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E325D7E-F12B-4D56-A461-8285A3B44FCD}" type="datetimeFigureOut">
              <a:rPr lang="pt-P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13-10-2016</a:t>
            </a:fld>
            <a:endParaRPr lang="pt-PT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PT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1DC7134-7958-4A04-A915-D5E7396EE458}" type="slidenum">
              <a:rPr lang="pt-P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PT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60"/>
          <p:cNvSpPr>
            <a:spLocks noChangeArrowheads="1"/>
          </p:cNvSpPr>
          <p:nvPr/>
        </p:nvSpPr>
        <p:spPr bwMode="auto">
          <a:xfrm>
            <a:off x="755576" y="2060848"/>
            <a:ext cx="7776864" cy="1872208"/>
          </a:xfrm>
          <a:prstGeom prst="rect">
            <a:avLst/>
          </a:prstGeom>
          <a:noFill/>
          <a:ln w="9525">
            <a:solidFill>
              <a:srgbClr val="1A3A6E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endParaRPr lang="pt-PT" sz="3200" b="1" dirty="0" smtClean="0">
              <a:solidFill>
                <a:srgbClr val="102444"/>
              </a:solidFill>
              <a:latin typeface="Calibri" pitchFamily="34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pt-PT" sz="3200" b="1" dirty="0" smtClean="0">
                <a:solidFill>
                  <a:schemeClr val="accent3">
                    <a:lumMod val="65000"/>
                  </a:schemeClr>
                </a:solidFill>
                <a:latin typeface="Calibri" pitchFamily="34" charset="0"/>
              </a:rPr>
              <a:t>|Debate temático|</a:t>
            </a:r>
            <a:r>
              <a:rPr lang="pt-PT" sz="3200" b="1" dirty="0" smtClean="0">
                <a:solidFill>
                  <a:srgbClr val="102444"/>
                </a:solidFill>
                <a:latin typeface="Calibri" pitchFamily="34" charset="0"/>
              </a:rPr>
              <a:t>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pt-PT" sz="3200" b="1" dirty="0" smtClean="0">
                <a:solidFill>
                  <a:srgbClr val="102444"/>
                </a:solidFill>
                <a:latin typeface="Calibri" pitchFamily="34" charset="0"/>
              </a:rPr>
              <a:t>A Economia na Cidade e o Trabalho</a:t>
            </a:r>
            <a:endParaRPr lang="pt-PT" sz="3200" b="1" dirty="0">
              <a:solidFill>
                <a:srgbClr val="102444"/>
              </a:solidFill>
              <a:latin typeface="Calibri" pitchFamily="34" charset="0"/>
            </a:endParaRPr>
          </a:p>
        </p:txBody>
      </p:sp>
      <p:sp>
        <p:nvSpPr>
          <p:cNvPr id="2061" name="Rectangle 62"/>
          <p:cNvSpPr>
            <a:spLocks noChangeArrowheads="1"/>
          </p:cNvSpPr>
          <p:nvPr/>
        </p:nvSpPr>
        <p:spPr bwMode="auto">
          <a:xfrm>
            <a:off x="1835696" y="5661248"/>
            <a:ext cx="5543768" cy="646331"/>
          </a:xfrm>
          <a:prstGeom prst="rect">
            <a:avLst/>
          </a:prstGeom>
          <a:solidFill>
            <a:srgbClr val="95B3D7"/>
          </a:solidFill>
          <a:ln w="9525">
            <a:solidFill>
              <a:srgbClr val="102444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pt-PT" sz="1600" b="1" dirty="0" smtClean="0">
                <a:solidFill>
                  <a:srgbClr val="102444"/>
                </a:solidFill>
              </a:rPr>
              <a:t>Assembleia Municipal de Lisboa</a:t>
            </a:r>
            <a:endParaRPr lang="pt-PT" sz="1600" b="1" dirty="0" smtClean="0">
              <a:solidFill>
                <a:srgbClr val="102444"/>
              </a:solidFill>
              <a:latin typeface="Calibri" pitchFamily="34" charset="0"/>
            </a:endParaRPr>
          </a:p>
          <a:p>
            <a:pPr algn="ctr">
              <a:spcBef>
                <a:spcPct val="0"/>
              </a:spcBef>
            </a:pPr>
            <a:r>
              <a:rPr lang="pt-PT" sz="2000" b="1" dirty="0" smtClean="0">
                <a:solidFill>
                  <a:srgbClr val="102444"/>
                </a:solidFill>
                <a:latin typeface="Calibri" pitchFamily="34" charset="0"/>
              </a:rPr>
              <a:t>11 de Outubro de 2016</a:t>
            </a:r>
            <a:endParaRPr lang="pt-PT" sz="2000" b="1" dirty="0">
              <a:solidFill>
                <a:srgbClr val="102444"/>
              </a:solidFill>
              <a:latin typeface="Calibri" pitchFamily="34" charset="0"/>
            </a:endParaRPr>
          </a:p>
        </p:txBody>
      </p:sp>
      <p:pic>
        <p:nvPicPr>
          <p:cNvPr id="2062" name="Picture 81" descr="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4624"/>
            <a:ext cx="2880320" cy="1049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4" name="Rectangle 9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PT" dirty="0"/>
          </a:p>
        </p:txBody>
      </p:sp>
      <p:sp>
        <p:nvSpPr>
          <p:cNvPr id="9" name="TextBox 8"/>
          <p:cNvSpPr txBox="1"/>
          <p:nvPr/>
        </p:nvSpPr>
        <p:spPr>
          <a:xfrm>
            <a:off x="8892480" y="6488668"/>
            <a:ext cx="2515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sz="1800" dirty="0">
              <a:latin typeface="Calibri" pitchFamily="34" charset="0"/>
            </a:endParaRP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1563050" y="4017258"/>
            <a:ext cx="594508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pt-PT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Francisco Vala</a:t>
            </a:r>
          </a:p>
          <a:p>
            <a:pPr algn="ctr">
              <a:spcBef>
                <a:spcPct val="0"/>
              </a:spcBef>
            </a:pPr>
            <a:r>
              <a:rPr lang="pt-PT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Gabinete para a Cordenação das Estatísticas Territoriais</a:t>
            </a:r>
            <a:endParaRPr lang="pt-PT" sz="2000" dirty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4644008" y="4725144"/>
            <a:ext cx="4248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000" dirty="0" smtClean="0">
                <a:solidFill>
                  <a:schemeClr val="bg1">
                    <a:lumMod val="50000"/>
                  </a:schemeClr>
                </a:solidFill>
              </a:rPr>
              <a:t>Fonte: Ministério da Economia, Quadros de Pessoal.</a:t>
            </a:r>
            <a:endParaRPr lang="pt-PT" sz="1000" dirty="0"/>
          </a:p>
        </p:txBody>
      </p:sp>
      <p:sp>
        <p:nvSpPr>
          <p:cNvPr id="31" name="CaixaDeTexto 13"/>
          <p:cNvSpPr txBox="1"/>
          <p:nvPr/>
        </p:nvSpPr>
        <p:spPr>
          <a:xfrm>
            <a:off x="4716016" y="1116033"/>
            <a:ext cx="4248472" cy="584775"/>
          </a:xfrm>
          <a:prstGeom prst="rect">
            <a:avLst/>
          </a:prstGeom>
          <a:solidFill>
            <a:srgbClr val="95B3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00" b="1" kern="0" dirty="0" smtClean="0">
                <a:solidFill>
                  <a:prstClr val="white"/>
                </a:solidFill>
                <a:latin typeface="Calibri"/>
              </a:rPr>
              <a:t>Proporção de Trabalhadores por conta de outrem  com profissões socialmente valorizadas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Rectangle 38"/>
          <p:cNvSpPr>
            <a:spLocks noChangeArrowheads="1"/>
          </p:cNvSpPr>
          <p:nvPr/>
        </p:nvSpPr>
        <p:spPr bwMode="auto">
          <a:xfrm>
            <a:off x="0" y="1"/>
            <a:ext cx="9144000" cy="836712"/>
          </a:xfrm>
          <a:prstGeom prst="rect">
            <a:avLst/>
          </a:prstGeom>
          <a:solidFill>
            <a:srgbClr val="336699">
              <a:alpha val="23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0"/>
              </a:spcBef>
            </a:pPr>
            <a:r>
              <a:rPr lang="pt-PT" sz="4000" dirty="0" smtClean="0">
                <a:solidFill>
                  <a:srgbClr val="102444"/>
                </a:solidFill>
                <a:latin typeface="Humnst777 BT" pitchFamily="34" charset="0"/>
              </a:rPr>
              <a:t>Mercado de Trabalho</a:t>
            </a:r>
            <a:endParaRPr lang="pt-PT" sz="4000" dirty="0">
              <a:solidFill>
                <a:srgbClr val="102444"/>
              </a:solidFill>
              <a:latin typeface="Humnst777 BT" pitchFamily="34" charset="0"/>
            </a:endParaRPr>
          </a:p>
        </p:txBody>
      </p:sp>
      <p:sp>
        <p:nvSpPr>
          <p:cNvPr id="26" name="CaixaDeTexto 13"/>
          <p:cNvSpPr txBox="1"/>
          <p:nvPr/>
        </p:nvSpPr>
        <p:spPr>
          <a:xfrm>
            <a:off x="179512" y="1124744"/>
            <a:ext cx="4104456" cy="584775"/>
          </a:xfrm>
          <a:prstGeom prst="rect">
            <a:avLst/>
          </a:prstGeom>
          <a:solidFill>
            <a:srgbClr val="95B3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00" b="1" kern="0" dirty="0" smtClean="0">
                <a:solidFill>
                  <a:prstClr val="white"/>
                </a:solidFill>
                <a:latin typeface="Calibri"/>
              </a:rPr>
              <a:t>Proporção de Trabalhadores por conta de outrem com ensino superior completo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744336"/>
            <a:ext cx="4451966" cy="2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ixaDeTexto 21"/>
          <p:cNvSpPr txBox="1"/>
          <p:nvPr/>
        </p:nvSpPr>
        <p:spPr>
          <a:xfrm>
            <a:off x="179512" y="5013176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Maior expressão dos Trabalhadores por conta de outrem com ensino superior na cidade de Lisboa do que na AML e no Continente (inferior a 20%) e crescimento entre 2010 e 2014 superior na cidade do que na AML </a:t>
            </a:r>
            <a:endParaRPr kumimoji="0" lang="pt-PT" sz="16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+mj-lt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Maior expressão nos cargos dirigentes e especialistas das atividades intelectuais e científicas</a:t>
            </a:r>
            <a:endParaRPr kumimoji="0" lang="pt-PT" sz="16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4530" y="1772816"/>
            <a:ext cx="4451966" cy="2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6135107"/>
            <a:ext cx="4248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 smtClean="0">
                <a:solidFill>
                  <a:schemeClr val="bg1">
                    <a:lumMod val="50000"/>
                  </a:schemeClr>
                </a:solidFill>
              </a:rPr>
              <a:t>Fonte: Ministério da Economia, Quadros de Pessoal.</a:t>
            </a:r>
            <a:endParaRPr lang="pt-PT" sz="1000" dirty="0"/>
          </a:p>
        </p:txBody>
      </p:sp>
      <p:sp>
        <p:nvSpPr>
          <p:cNvPr id="9" name="Rectangle 38"/>
          <p:cNvSpPr>
            <a:spLocks noChangeArrowheads="1"/>
          </p:cNvSpPr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rgbClr val="336699">
              <a:alpha val="23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0"/>
              </a:spcBef>
            </a:pPr>
            <a:r>
              <a:rPr lang="pt-PT" sz="4000" dirty="0" smtClean="0">
                <a:solidFill>
                  <a:srgbClr val="102444"/>
                </a:solidFill>
                <a:latin typeface="Humnst777 BT" pitchFamily="34" charset="0"/>
              </a:rPr>
              <a:t>Mercado de Trabalho</a:t>
            </a:r>
            <a:endParaRPr lang="pt-PT" sz="4000" dirty="0">
              <a:solidFill>
                <a:srgbClr val="102444"/>
              </a:solidFill>
              <a:latin typeface="Humnst777 BT" pitchFamily="34" charset="0"/>
            </a:endParaRPr>
          </a:p>
        </p:txBody>
      </p:sp>
      <p:sp>
        <p:nvSpPr>
          <p:cNvPr id="5" name="CaixaDeTexto 13"/>
          <p:cNvSpPr txBox="1"/>
          <p:nvPr/>
        </p:nvSpPr>
        <p:spPr>
          <a:xfrm>
            <a:off x="179512" y="1268760"/>
            <a:ext cx="5688632" cy="523220"/>
          </a:xfrm>
          <a:prstGeom prst="rect">
            <a:avLst/>
          </a:prstGeom>
          <a:solidFill>
            <a:srgbClr val="95B3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b="1" kern="0" dirty="0" smtClean="0">
                <a:solidFill>
                  <a:schemeClr val="bg1"/>
                </a:solidFill>
                <a:latin typeface="Calibri"/>
              </a:rPr>
              <a:t>Ganho médio mensal dos TCO nos estabelecimentos segundo o nível de habilitações, 2014</a:t>
            </a:r>
            <a:endParaRPr kumimoji="0" lang="pt-PT" sz="1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" name="CaixaDeTexto 21"/>
          <p:cNvSpPr txBox="1"/>
          <p:nvPr/>
        </p:nvSpPr>
        <p:spPr>
          <a:xfrm>
            <a:off x="6156176" y="2398236"/>
            <a:ext cx="28803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Ganho médio mensal dos TCO empregados na cidade e na AML sempre superior do que no Continente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Diferenças no ganho médio mensal dos TCO mais significativas para os níveis de habilitação mais elevados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1674"/>
            <a:ext cx="5841394" cy="4251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60"/>
          <p:cNvSpPr>
            <a:spLocks noChangeArrowheads="1"/>
          </p:cNvSpPr>
          <p:nvPr/>
        </p:nvSpPr>
        <p:spPr bwMode="auto">
          <a:xfrm>
            <a:off x="755576" y="2060848"/>
            <a:ext cx="7776864" cy="1368152"/>
          </a:xfrm>
          <a:prstGeom prst="rect">
            <a:avLst/>
          </a:prstGeom>
          <a:noFill/>
          <a:ln w="9525">
            <a:solidFill>
              <a:srgbClr val="1A3A6E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endParaRPr lang="pt-PT" sz="3200" b="1" dirty="0" smtClean="0">
              <a:solidFill>
                <a:srgbClr val="102444"/>
              </a:solidFill>
              <a:latin typeface="Calibri" pitchFamily="34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pt-PT" sz="3200" b="1" dirty="0" smtClean="0">
                <a:solidFill>
                  <a:srgbClr val="102444"/>
                </a:solidFill>
                <a:latin typeface="Calibri" pitchFamily="34" charset="0"/>
              </a:rPr>
              <a:t>A Economia na Cidade e o Trabalho</a:t>
            </a:r>
            <a:endParaRPr lang="pt-PT" sz="3200" b="1" dirty="0">
              <a:solidFill>
                <a:srgbClr val="102444"/>
              </a:solidFill>
              <a:latin typeface="Calibri" pitchFamily="34" charset="0"/>
            </a:endParaRPr>
          </a:p>
        </p:txBody>
      </p:sp>
      <p:sp>
        <p:nvSpPr>
          <p:cNvPr id="2061" name="Rectangle 62"/>
          <p:cNvSpPr>
            <a:spLocks noChangeArrowheads="1"/>
          </p:cNvSpPr>
          <p:nvPr/>
        </p:nvSpPr>
        <p:spPr bwMode="auto">
          <a:xfrm>
            <a:off x="1835696" y="5661248"/>
            <a:ext cx="5543768" cy="646331"/>
          </a:xfrm>
          <a:prstGeom prst="rect">
            <a:avLst/>
          </a:prstGeom>
          <a:solidFill>
            <a:srgbClr val="95B3D7"/>
          </a:solidFill>
          <a:ln w="9525">
            <a:solidFill>
              <a:srgbClr val="102444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pt-PT" sz="1600" b="1" dirty="0" smtClean="0">
                <a:solidFill>
                  <a:srgbClr val="102444"/>
                </a:solidFill>
              </a:rPr>
              <a:t>Assembleia Municipal de Lisboa</a:t>
            </a:r>
            <a:endParaRPr lang="pt-PT" sz="1600" b="1" dirty="0" smtClean="0">
              <a:solidFill>
                <a:srgbClr val="102444"/>
              </a:solidFill>
              <a:latin typeface="Calibri" pitchFamily="34" charset="0"/>
            </a:endParaRPr>
          </a:p>
          <a:p>
            <a:pPr algn="ctr">
              <a:spcBef>
                <a:spcPct val="0"/>
              </a:spcBef>
            </a:pPr>
            <a:r>
              <a:rPr lang="pt-PT" sz="2000" b="1" dirty="0" smtClean="0">
                <a:solidFill>
                  <a:srgbClr val="102444"/>
                </a:solidFill>
                <a:latin typeface="Calibri" pitchFamily="34" charset="0"/>
              </a:rPr>
              <a:t>11 de Outubro de 2016</a:t>
            </a:r>
            <a:endParaRPr lang="pt-PT" sz="2000" b="1" dirty="0">
              <a:solidFill>
                <a:srgbClr val="102444"/>
              </a:solidFill>
              <a:latin typeface="Calibri" pitchFamily="34" charset="0"/>
            </a:endParaRPr>
          </a:p>
        </p:txBody>
      </p:sp>
      <p:pic>
        <p:nvPicPr>
          <p:cNvPr id="2062" name="Picture 81" descr="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4624"/>
            <a:ext cx="2880320" cy="1049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4" name="Rectangle 9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PT" dirty="0"/>
          </a:p>
        </p:txBody>
      </p:sp>
      <p:sp>
        <p:nvSpPr>
          <p:cNvPr id="9" name="TextBox 8"/>
          <p:cNvSpPr txBox="1"/>
          <p:nvPr/>
        </p:nvSpPr>
        <p:spPr>
          <a:xfrm>
            <a:off x="8892480" y="6488668"/>
            <a:ext cx="2515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sz="1800" dirty="0">
              <a:latin typeface="Calibri" pitchFamily="34" charset="0"/>
            </a:endParaRP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1563050" y="4017258"/>
            <a:ext cx="594508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pt-PT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Francisco Vala</a:t>
            </a:r>
          </a:p>
          <a:p>
            <a:pPr algn="ctr">
              <a:spcBef>
                <a:spcPct val="0"/>
              </a:spcBef>
            </a:pPr>
            <a:r>
              <a:rPr lang="pt-PT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Gabinete para a Cordenação das Estatísticas Territoriais</a:t>
            </a:r>
            <a:endParaRPr lang="pt-PT" sz="2000" dirty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23528" y="836712"/>
            <a:ext cx="3131840" cy="4234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endParaRPr lang="pt-PT" sz="1600" dirty="0" smtClean="0">
              <a:solidFill>
                <a:schemeClr val="bg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CaixaDeTexto 21"/>
          <p:cNvSpPr txBox="1"/>
          <p:nvPr/>
        </p:nvSpPr>
        <p:spPr>
          <a:xfrm>
            <a:off x="179512" y="4293096"/>
            <a:ext cx="4104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Crescimento</a:t>
            </a:r>
            <a:r>
              <a:rPr kumimoji="0" lang="pt-PT" sz="16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+mj-lt"/>
              </a:rPr>
              <a:t> da população em Portugal e na AML, diminuindo a intensidade de crescimento em Portugal entre 2001 e 2011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Contrasta com o decréscimo populacional no município de Lisboa, ainda que menos intenso entre 2001/2011</a:t>
            </a:r>
            <a:endParaRPr kumimoji="0" lang="pt-PT" sz="16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4048" y="6611779"/>
            <a:ext cx="4248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 smtClean="0">
                <a:solidFill>
                  <a:schemeClr val="bg1">
                    <a:lumMod val="50000"/>
                  </a:schemeClr>
                </a:solidFill>
              </a:rPr>
              <a:t>Fonte: INE, Recenseamento da População e Habitação, 2001 e 2011.</a:t>
            </a:r>
            <a:endParaRPr lang="pt-PT" sz="1000" dirty="0"/>
          </a:p>
        </p:txBody>
      </p:sp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0" y="1"/>
            <a:ext cx="9144000" cy="836712"/>
          </a:xfrm>
          <a:prstGeom prst="rect">
            <a:avLst/>
          </a:prstGeom>
          <a:solidFill>
            <a:srgbClr val="336699">
              <a:alpha val="23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0"/>
              </a:spcBef>
            </a:pPr>
            <a:r>
              <a:rPr lang="pt-PT" sz="4000" dirty="0" smtClean="0">
                <a:solidFill>
                  <a:srgbClr val="102444"/>
                </a:solidFill>
                <a:latin typeface="Humnst777 BT" pitchFamily="34" charset="0"/>
              </a:rPr>
              <a:t>População  </a:t>
            </a:r>
            <a:endParaRPr lang="pt-PT" sz="4000" dirty="0">
              <a:solidFill>
                <a:srgbClr val="102444"/>
              </a:solidFill>
              <a:latin typeface="Humnst777 BT" pitchFamily="34" charset="0"/>
            </a:endParaRPr>
          </a:p>
        </p:txBody>
      </p:sp>
      <p:sp>
        <p:nvSpPr>
          <p:cNvPr id="26" name="CaixaDeTexto 13"/>
          <p:cNvSpPr txBox="1"/>
          <p:nvPr/>
        </p:nvSpPr>
        <p:spPr>
          <a:xfrm>
            <a:off x="323528" y="620688"/>
            <a:ext cx="4320480" cy="584775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Evolução da População Residente, 1991-2001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e 2001-2011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1" name="Picture 10" descr="cres_pop_aml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3258" y="2565791"/>
            <a:ext cx="4611230" cy="403156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004048" y="1179143"/>
          <a:ext cx="3960440" cy="116973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080120"/>
                <a:gridCol w="1008112"/>
                <a:gridCol w="1008112"/>
                <a:gridCol w="864096"/>
              </a:tblGrid>
              <a:tr h="507031">
                <a:tc>
                  <a:txBody>
                    <a:bodyPr/>
                    <a:lstStyle/>
                    <a:p>
                      <a:pPr algn="r"/>
                      <a:endParaRPr lang="pt-PT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/>
                        <a:t>Lisboa</a:t>
                      </a:r>
                      <a:endParaRPr lang="pt-PT" sz="16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/>
                        <a:t>AML</a:t>
                      </a:r>
                      <a:endParaRPr lang="pt-PT" sz="16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600" dirty="0" smtClean="0"/>
                        <a:t>Lisboa/ AML</a:t>
                      </a:r>
                      <a:endParaRPr lang="pt-PT" sz="1600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590617"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Habitantes 2011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 smtClean="0"/>
                        <a:t>547.733</a:t>
                      </a:r>
                    </a:p>
                    <a:p>
                      <a:pPr algn="ctr" fontAlgn="b"/>
                      <a:r>
                        <a:rPr lang="pt-PT" sz="16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(552.700)</a:t>
                      </a:r>
                      <a:endParaRPr lang="pt-PT" sz="16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 smtClean="0"/>
                        <a:t>2.821.876</a:t>
                      </a:r>
                    </a:p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u="none" strike="noStrike" dirty="0" smtClean="0"/>
                        <a:t>19%</a:t>
                      </a:r>
                    </a:p>
                    <a:p>
                      <a:pPr algn="ctr" fontAlgn="b"/>
                      <a:endParaRPr lang="pt-PT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1290672"/>
            <a:ext cx="4238653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4346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23528" y="836712"/>
            <a:ext cx="3131840" cy="4234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endParaRPr lang="pt-PT" sz="1600" dirty="0" smtClean="0">
              <a:solidFill>
                <a:schemeClr val="bg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4048" y="6611779"/>
            <a:ext cx="4248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 smtClean="0">
                <a:solidFill>
                  <a:schemeClr val="bg1">
                    <a:lumMod val="50000"/>
                  </a:schemeClr>
                </a:solidFill>
              </a:rPr>
              <a:t>Fonte: INE, Recenseamento da População e Habitação, 2001 e 2011.</a:t>
            </a:r>
            <a:endParaRPr lang="pt-PT" sz="1000" dirty="0"/>
          </a:p>
        </p:txBody>
      </p:sp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0" y="1"/>
            <a:ext cx="9144000" cy="836712"/>
          </a:xfrm>
          <a:prstGeom prst="rect">
            <a:avLst/>
          </a:prstGeom>
          <a:solidFill>
            <a:srgbClr val="336699">
              <a:alpha val="23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0"/>
              </a:spcBef>
            </a:pPr>
            <a:r>
              <a:rPr lang="pt-PT" sz="4000" dirty="0" smtClean="0">
                <a:solidFill>
                  <a:srgbClr val="102444"/>
                </a:solidFill>
                <a:latin typeface="Humnst777 BT" pitchFamily="34" charset="0"/>
              </a:rPr>
              <a:t>População  </a:t>
            </a:r>
            <a:endParaRPr lang="pt-PT" sz="4000" dirty="0">
              <a:solidFill>
                <a:srgbClr val="102444"/>
              </a:solidFill>
              <a:latin typeface="Humnst777 BT" pitchFamily="34" charset="0"/>
            </a:endParaRPr>
          </a:p>
        </p:txBody>
      </p:sp>
      <p:sp>
        <p:nvSpPr>
          <p:cNvPr id="26" name="CaixaDeTexto 13"/>
          <p:cNvSpPr txBox="1"/>
          <p:nvPr/>
        </p:nvSpPr>
        <p:spPr>
          <a:xfrm>
            <a:off x="323528" y="620688"/>
            <a:ext cx="4320480" cy="584775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Evolução da População Residente, 1991-2001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e 2001-2011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1" name="Picture 10" descr="cres_pop_aml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2400" y="2565791"/>
            <a:ext cx="4611230" cy="4031561"/>
          </a:xfrm>
          <a:prstGeom prst="rect">
            <a:avLst/>
          </a:prstGeom>
        </p:spPr>
      </p:pic>
      <p:pic>
        <p:nvPicPr>
          <p:cNvPr id="13" name="Picture 12" descr="cres_pop_lisboa.e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2400" y="2566800"/>
            <a:ext cx="4611230" cy="403156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Picture 14" descr="cres_pop_lisboa_topography.e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2400" y="2564904"/>
            <a:ext cx="4611230" cy="4031561"/>
          </a:xfrm>
          <a:prstGeom prst="rect">
            <a:avLst/>
          </a:prstGeom>
        </p:spPr>
      </p:pic>
      <p:sp>
        <p:nvSpPr>
          <p:cNvPr id="17" name="CaixaDeTexto 21"/>
          <p:cNvSpPr txBox="1"/>
          <p:nvPr/>
        </p:nvSpPr>
        <p:spPr>
          <a:xfrm>
            <a:off x="179512" y="4293096"/>
            <a:ext cx="4104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Crescimento</a:t>
            </a:r>
            <a:r>
              <a:rPr kumimoji="0" lang="pt-PT" sz="16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+mj-lt"/>
              </a:rPr>
              <a:t> da população em Portugal e na AML, diminuindo a intensidade de crescimento em Portugal entre 2001 e 2011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Contrasta com o decréscimo populacional no município de Lisboa, ainda que menos intenso entre 2001/2011</a:t>
            </a:r>
            <a:endParaRPr kumimoji="0" lang="pt-PT" sz="16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9" name="CaixaDeTexto 21"/>
          <p:cNvSpPr txBox="1"/>
          <p:nvPr/>
        </p:nvSpPr>
        <p:spPr>
          <a:xfrm>
            <a:off x="4716016" y="1148551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Crescimento</a:t>
            </a:r>
            <a:r>
              <a:rPr kumimoji="0" lang="pt-PT" sz="16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+mj-lt"/>
              </a:rPr>
              <a:t> da população na periferia da AML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PT" sz="16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+mj-lt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Dinâmica positiva em áreas dispersas da cidade</a:t>
            </a:r>
            <a:endParaRPr kumimoji="0" lang="pt-PT" sz="16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496" y="1290672"/>
            <a:ext cx="4238653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4346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8"/>
          <p:cNvSpPr>
            <a:spLocks noChangeArrowheads="1"/>
          </p:cNvSpPr>
          <p:nvPr/>
        </p:nvSpPr>
        <p:spPr bwMode="auto">
          <a:xfrm>
            <a:off x="0" y="-27384"/>
            <a:ext cx="9144000" cy="836712"/>
          </a:xfrm>
          <a:prstGeom prst="rect">
            <a:avLst/>
          </a:prstGeom>
          <a:solidFill>
            <a:srgbClr val="336699">
              <a:alpha val="23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0"/>
              </a:spcBef>
            </a:pPr>
            <a:r>
              <a:rPr lang="pt-PT" sz="4000" dirty="0" smtClean="0">
                <a:solidFill>
                  <a:srgbClr val="102444"/>
                </a:solidFill>
                <a:latin typeface="Humnst777 BT" pitchFamily="34" charset="0"/>
              </a:rPr>
              <a:t>População  </a:t>
            </a:r>
            <a:endParaRPr lang="pt-PT" sz="4000" dirty="0">
              <a:solidFill>
                <a:srgbClr val="102444"/>
              </a:solidFill>
              <a:latin typeface="Humnst777 BT" pitchFamily="34" charset="0"/>
            </a:endParaRPr>
          </a:p>
        </p:txBody>
      </p:sp>
      <p:sp>
        <p:nvSpPr>
          <p:cNvPr id="5" name="CaixaDeTexto 13"/>
          <p:cNvSpPr txBox="1"/>
          <p:nvPr/>
        </p:nvSpPr>
        <p:spPr>
          <a:xfrm>
            <a:off x="251520" y="548680"/>
            <a:ext cx="3960440" cy="584775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00" b="1" kern="0" dirty="0" smtClean="0">
                <a:solidFill>
                  <a:prstClr val="white"/>
                </a:solidFill>
                <a:latin typeface="Calibri"/>
              </a:rPr>
              <a:t>Proporção da população residente com 65 ou mais anos de idade</a:t>
            </a:r>
          </a:p>
        </p:txBody>
      </p:sp>
      <p:sp>
        <p:nvSpPr>
          <p:cNvPr id="7" name="CaixaDeTexto 13"/>
          <p:cNvSpPr txBox="1"/>
          <p:nvPr/>
        </p:nvSpPr>
        <p:spPr>
          <a:xfrm>
            <a:off x="4716016" y="2996952"/>
            <a:ext cx="4139567" cy="584775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00" b="1" kern="0" dirty="0" smtClean="0">
                <a:solidFill>
                  <a:prstClr val="white"/>
                </a:solidFill>
                <a:latin typeface="Calibri"/>
              </a:rPr>
              <a:t>Índice de renovação da população em idade ativa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" name="CaixaDeTexto 21"/>
          <p:cNvSpPr txBox="1"/>
          <p:nvPr/>
        </p:nvSpPr>
        <p:spPr>
          <a:xfrm>
            <a:off x="4716016" y="980728"/>
            <a:ext cx="4320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Em 2011, proporção da população com 65 ou mais anos mais expressiva na cidade do que no país e na AML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pt-PT" sz="16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+mj-lt"/>
              </a:rPr>
              <a:t> Entre 2001/2011, aumento menos acentuado do que no país e na AML </a:t>
            </a:r>
          </a:p>
        </p:txBody>
      </p:sp>
      <p:sp>
        <p:nvSpPr>
          <p:cNvPr id="11" name="CaixaDeTexto 21"/>
          <p:cNvSpPr txBox="1"/>
          <p:nvPr/>
        </p:nvSpPr>
        <p:spPr>
          <a:xfrm>
            <a:off x="179512" y="4063712"/>
            <a:ext cx="43924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A evolução recente da relação entre a população em idade potencial de entrada no mercado de trabalho (20-29) e a população em idade potencial de saída (55- 64) revela um decréscimo mais acentuado na cidade</a:t>
            </a:r>
            <a:endParaRPr kumimoji="0" lang="pt-PT" sz="16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+mj-lt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Em 2015 eram 62 pessoas em idade potencial de entrada para 100 em idade potencial de saída</a:t>
            </a:r>
            <a:endParaRPr kumimoji="0" lang="pt-PT" sz="1600" b="0" i="0" u="none" strike="noStrike" kern="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124744"/>
            <a:ext cx="4568902" cy="29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645024"/>
            <a:ext cx="4520540" cy="29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23528" y="836712"/>
            <a:ext cx="3131840" cy="4234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endParaRPr lang="pt-PT" sz="1600" dirty="0" smtClean="0">
              <a:solidFill>
                <a:schemeClr val="bg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3" name="Rectangle 38"/>
          <p:cNvSpPr>
            <a:spLocks noChangeArrowheads="1"/>
          </p:cNvSpPr>
          <p:nvPr/>
        </p:nvSpPr>
        <p:spPr bwMode="auto">
          <a:xfrm>
            <a:off x="0" y="1"/>
            <a:ext cx="9144000" cy="836712"/>
          </a:xfrm>
          <a:prstGeom prst="rect">
            <a:avLst/>
          </a:prstGeom>
          <a:solidFill>
            <a:srgbClr val="336699">
              <a:alpha val="23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0"/>
              </a:spcBef>
            </a:pPr>
            <a:r>
              <a:rPr lang="pt-PT" sz="4000" dirty="0" smtClean="0">
                <a:solidFill>
                  <a:srgbClr val="102444"/>
                </a:solidFill>
                <a:latin typeface="Humnst777 BT" pitchFamily="34" charset="0"/>
              </a:rPr>
              <a:t>População  </a:t>
            </a:r>
            <a:endParaRPr lang="pt-PT" sz="4000" dirty="0">
              <a:solidFill>
                <a:srgbClr val="102444"/>
              </a:solidFill>
              <a:latin typeface="Humnst777 B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520" y="6567155"/>
            <a:ext cx="4248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 smtClean="0">
                <a:solidFill>
                  <a:schemeClr val="bg1">
                    <a:lumMod val="50000"/>
                  </a:schemeClr>
                </a:solidFill>
              </a:rPr>
              <a:t>Fonte: INE, Recenseamento da População e Habitação, 2001 e 2011.</a:t>
            </a:r>
            <a:endParaRPr lang="pt-PT" sz="1000" dirty="0"/>
          </a:p>
        </p:txBody>
      </p:sp>
      <p:sp>
        <p:nvSpPr>
          <p:cNvPr id="22" name="CaixaDeTexto 13"/>
          <p:cNvSpPr txBox="1"/>
          <p:nvPr/>
        </p:nvSpPr>
        <p:spPr>
          <a:xfrm>
            <a:off x="323528" y="620688"/>
            <a:ext cx="3960440" cy="584775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Evolução do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emprego</a:t>
            </a:r>
            <a:r>
              <a:rPr kumimoji="0" lang="pt-PT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, 1991-2001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e 2001-2011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7" name="CaixaDeTexto 13"/>
          <p:cNvSpPr txBox="1"/>
          <p:nvPr/>
        </p:nvSpPr>
        <p:spPr>
          <a:xfrm>
            <a:off x="395536" y="4509120"/>
            <a:ext cx="3960440" cy="584775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00" b="1" kern="0" dirty="0" smtClean="0">
                <a:solidFill>
                  <a:prstClr val="white"/>
                </a:solidFill>
                <a:latin typeface="Calibri"/>
              </a:rPr>
              <a:t>Proporção da população que entra no município de Lisboa por motivos de trabalho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611560" y="5229200"/>
          <a:ext cx="3384376" cy="109764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792088"/>
                <a:gridCol w="864096"/>
                <a:gridCol w="864096"/>
                <a:gridCol w="864096"/>
              </a:tblGrid>
              <a:tr h="507031">
                <a:tc>
                  <a:txBody>
                    <a:bodyPr/>
                    <a:lstStyle/>
                    <a:p>
                      <a:pPr algn="r"/>
                      <a:endParaRPr lang="pt-PT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600" dirty="0" smtClean="0"/>
                        <a:t>1991</a:t>
                      </a:r>
                      <a:endParaRPr lang="pt-PT" sz="16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600" dirty="0" smtClean="0"/>
                        <a:t>2001</a:t>
                      </a:r>
                      <a:endParaRPr lang="pt-PT" sz="16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600" dirty="0" smtClean="0"/>
                        <a:t>2011</a:t>
                      </a:r>
                      <a:endParaRPr lang="pt-PT" sz="1600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590617"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u="none" strike="noStrike" dirty="0" smtClean="0"/>
                        <a:t>Lisboa</a:t>
                      </a:r>
                      <a:endParaRPr lang="pt-PT" sz="16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u="none" strike="noStrike" dirty="0" smtClean="0"/>
                        <a:t>56,1%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u="none" strike="noStrike" dirty="0" smtClean="0"/>
                        <a:t>63,5%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u="none" strike="noStrike" dirty="0" smtClean="0"/>
                        <a:t>64,7%</a:t>
                      </a:r>
                      <a:endParaRPr lang="pt-PT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aixaDeTexto 21"/>
          <p:cNvSpPr txBox="1"/>
          <p:nvPr/>
        </p:nvSpPr>
        <p:spPr>
          <a:xfrm>
            <a:off x="4716016" y="1196752"/>
            <a:ext cx="43204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Entre 2001 e 2011, inversão da dinâmica positiva da evolução da população empregada registada na década anterior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lang="pt-PT" sz="16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+mj-lt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Diminuição da população empregada na cidade entre 2001/2011 mais expressiva do que na AML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lang="pt-PT" sz="16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+mj-lt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Entre 1991 e 2001, aumentou a proporção da população empregada que reside fora da cidade face ao total da população empregada</a:t>
            </a:r>
            <a:endParaRPr kumimoji="0" lang="pt-PT" sz="16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268760"/>
            <a:ext cx="4501800" cy="29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4346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8"/>
          <p:cNvSpPr>
            <a:spLocks noChangeArrowheads="1"/>
          </p:cNvSpPr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rgbClr val="336699">
              <a:alpha val="23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0"/>
              </a:spcBef>
            </a:pPr>
            <a:r>
              <a:rPr lang="pt-PT" sz="4000" dirty="0" smtClean="0">
                <a:solidFill>
                  <a:srgbClr val="102444"/>
                </a:solidFill>
                <a:latin typeface="Humnst777 BT" pitchFamily="34" charset="0"/>
              </a:rPr>
              <a:t>Desempenho económico</a:t>
            </a:r>
            <a:endParaRPr lang="pt-PT" sz="4000" dirty="0">
              <a:solidFill>
                <a:srgbClr val="102444"/>
              </a:solidFill>
              <a:latin typeface="Humnst777 BT" pitchFamily="34" charset="0"/>
            </a:endParaRPr>
          </a:p>
        </p:txBody>
      </p:sp>
      <p:sp>
        <p:nvSpPr>
          <p:cNvPr id="12" name="CaixaDeTexto 13"/>
          <p:cNvSpPr txBox="1"/>
          <p:nvPr/>
        </p:nvSpPr>
        <p:spPr>
          <a:xfrm>
            <a:off x="4860032" y="3717032"/>
            <a:ext cx="3888432" cy="338554"/>
          </a:xfrm>
          <a:prstGeom prst="rect">
            <a:avLst/>
          </a:prstGeom>
          <a:solidFill>
            <a:srgbClr val="95B3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Taxa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de desemprego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6" name="CaixaDeTexto 13"/>
          <p:cNvSpPr txBox="1"/>
          <p:nvPr/>
        </p:nvSpPr>
        <p:spPr>
          <a:xfrm>
            <a:off x="251520" y="743360"/>
            <a:ext cx="3888000" cy="338554"/>
          </a:xfrm>
          <a:prstGeom prst="rect">
            <a:avLst/>
          </a:prstGeom>
          <a:solidFill>
            <a:srgbClr val="95B3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Taxa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de atividade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CaixaDeTexto 21"/>
          <p:cNvSpPr txBox="1"/>
          <p:nvPr/>
        </p:nvSpPr>
        <p:spPr>
          <a:xfrm>
            <a:off x="5076056" y="1196752"/>
            <a:ext cx="39604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Taxa de atividade da população da AML com valores próximos da verificada no país: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	em 2015	58,9% na AML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		58,6% em Portugal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		57,6% na UE28</a:t>
            </a:r>
          </a:p>
        </p:txBody>
      </p:sp>
      <p:sp>
        <p:nvSpPr>
          <p:cNvPr id="13" name="CaixaDeTexto 21"/>
          <p:cNvSpPr txBox="1"/>
          <p:nvPr/>
        </p:nvSpPr>
        <p:spPr>
          <a:xfrm>
            <a:off x="179512" y="4221088"/>
            <a:ext cx="43057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</a:t>
            </a: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No período 2011-2015, a Taxa de desemprego na AML foi sempre superior à verificada no país, atingindo o valor máximo no 1º trimestre de 2013: 19,5%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 No 4º trimestre de 2015 a Taxa de desemprego na AML foi estimada em 12,5%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4640"/>
            <a:ext cx="4305795" cy="26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693" y="4077072"/>
            <a:ext cx="4305795" cy="26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95536" y="6567155"/>
            <a:ext cx="4248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 smtClean="0">
                <a:solidFill>
                  <a:schemeClr val="bg1">
                    <a:lumMod val="50000"/>
                  </a:schemeClr>
                </a:solidFill>
              </a:rPr>
              <a:t>Fonte: INE, I.P., Contas  regionais (Base 2011)</a:t>
            </a:r>
            <a:endParaRPr lang="pt-PT" sz="1000" dirty="0"/>
          </a:p>
        </p:txBody>
      </p:sp>
      <p:sp>
        <p:nvSpPr>
          <p:cNvPr id="8" name="Rectangle 38"/>
          <p:cNvSpPr>
            <a:spLocks noChangeArrowheads="1"/>
          </p:cNvSpPr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rgbClr val="336699">
              <a:alpha val="23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0"/>
              </a:spcBef>
            </a:pPr>
            <a:r>
              <a:rPr lang="pt-PT" sz="4000" dirty="0" smtClean="0">
                <a:solidFill>
                  <a:srgbClr val="102444"/>
                </a:solidFill>
                <a:latin typeface="Humnst777 BT" pitchFamily="34" charset="0"/>
              </a:rPr>
              <a:t>Desempenho económico</a:t>
            </a:r>
            <a:endParaRPr lang="pt-PT" sz="4000" dirty="0">
              <a:solidFill>
                <a:srgbClr val="102444"/>
              </a:solidFill>
              <a:latin typeface="Humnst777 BT" pitchFamily="34" charset="0"/>
            </a:endParaRPr>
          </a:p>
        </p:txBody>
      </p:sp>
      <p:sp>
        <p:nvSpPr>
          <p:cNvPr id="10" name="CaixaDeTexto 13"/>
          <p:cNvSpPr txBox="1"/>
          <p:nvPr/>
        </p:nvSpPr>
        <p:spPr>
          <a:xfrm>
            <a:off x="251520" y="692696"/>
            <a:ext cx="4680520" cy="584775"/>
          </a:xfrm>
          <a:prstGeom prst="rect">
            <a:avLst/>
          </a:prstGeom>
          <a:solidFill>
            <a:srgbClr val="95B3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00" b="1" kern="0" dirty="0" smtClean="0">
                <a:solidFill>
                  <a:prstClr val="white"/>
                </a:solidFill>
                <a:latin typeface="Calibri"/>
              </a:rPr>
              <a:t>Produto Interno Bruto e Produtividade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CaixaDeTexto 13"/>
          <p:cNvSpPr txBox="1"/>
          <p:nvPr/>
        </p:nvSpPr>
        <p:spPr>
          <a:xfrm>
            <a:off x="5364088" y="3101963"/>
            <a:ext cx="3384376" cy="584775"/>
          </a:xfrm>
          <a:prstGeom prst="rect">
            <a:avLst/>
          </a:prstGeom>
          <a:solidFill>
            <a:srgbClr val="95B3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00" b="1" kern="0" dirty="0" smtClean="0">
                <a:solidFill>
                  <a:prstClr val="white"/>
                </a:solidFill>
                <a:latin typeface="Calibri"/>
              </a:rPr>
              <a:t>Produto Interno Bruto e Formação Bruta de Capital Fixo na AML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CaixaDeTexto 21"/>
          <p:cNvSpPr txBox="1"/>
          <p:nvPr/>
        </p:nvSpPr>
        <p:spPr>
          <a:xfrm>
            <a:off x="5076056" y="764704"/>
            <a:ext cx="3960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Em 2014, a AML apresenta o PIB per capita mais elevado entre as NUTS III:</a:t>
            </a:r>
          </a:p>
          <a:p>
            <a:pPr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	137 (PT=100) 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		107 (UE28=100)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A AML apresenta também a relação entre o VAB e o Emprego mais favorável</a:t>
            </a:r>
          </a:p>
        </p:txBody>
      </p:sp>
      <p:sp>
        <p:nvSpPr>
          <p:cNvPr id="12" name="CaixaDeTexto 21"/>
          <p:cNvSpPr txBox="1"/>
          <p:nvPr/>
        </p:nvSpPr>
        <p:spPr>
          <a:xfrm>
            <a:off x="179512" y="4514344"/>
            <a:ext cx="4536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O PIB da AML representa 37% do valor do país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lang="pt-PT" sz="16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+mj-lt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Em 2014, a relação entre a Formação bruta de capital fixo e o Valor acrescentado bruto era inferior à média do país (16,8%)</a:t>
            </a:r>
            <a:endParaRPr kumimoji="0" lang="pt-PT" sz="1600" b="0" i="0" u="none" strike="noStrike" kern="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527" y="1301480"/>
            <a:ext cx="4351489" cy="28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10" y="3717032"/>
            <a:ext cx="4369286" cy="284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839108"/>
            <a:ext cx="5472608" cy="383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38"/>
          <p:cNvSpPr>
            <a:spLocks noChangeArrowheads="1"/>
          </p:cNvSpPr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rgbClr val="336699">
              <a:alpha val="23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0"/>
              </a:spcBef>
            </a:pPr>
            <a:r>
              <a:rPr lang="pt-PT" sz="4000" dirty="0" smtClean="0">
                <a:solidFill>
                  <a:srgbClr val="102444"/>
                </a:solidFill>
                <a:latin typeface="Humnst777 BT" pitchFamily="34" charset="0"/>
              </a:rPr>
              <a:t>Tecido Empresarial  </a:t>
            </a:r>
            <a:endParaRPr lang="pt-PT" sz="4000" dirty="0">
              <a:solidFill>
                <a:srgbClr val="102444"/>
              </a:solidFill>
              <a:latin typeface="Humnst777 BT" pitchFamily="34" charset="0"/>
            </a:endParaRPr>
          </a:p>
        </p:txBody>
      </p:sp>
      <p:sp>
        <p:nvSpPr>
          <p:cNvPr id="10" name="CaixaDeTexto 13"/>
          <p:cNvSpPr txBox="1"/>
          <p:nvPr/>
        </p:nvSpPr>
        <p:spPr>
          <a:xfrm>
            <a:off x="107504" y="692696"/>
            <a:ext cx="3240360" cy="830997"/>
          </a:xfrm>
          <a:prstGeom prst="rect">
            <a:avLst/>
          </a:prstGeom>
          <a:solidFill>
            <a:srgbClr val="95B3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Peso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do VAB das empresas não financeiras sedeadas na AML e em Lisboa no total do pa</a:t>
            </a:r>
            <a:r>
              <a:rPr lang="pt-PT" sz="1600" b="1" kern="0" noProof="0" dirty="0" smtClean="0">
                <a:solidFill>
                  <a:prstClr val="white"/>
                </a:solidFill>
                <a:latin typeface="Calibri"/>
              </a:rPr>
              <a:t>ís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, 2014 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CaixaDeTexto 13"/>
          <p:cNvSpPr txBox="1"/>
          <p:nvPr/>
        </p:nvSpPr>
        <p:spPr>
          <a:xfrm>
            <a:off x="3923928" y="2196153"/>
            <a:ext cx="4968552" cy="584775"/>
          </a:xfrm>
          <a:prstGeom prst="rect">
            <a:avLst/>
          </a:prstGeom>
          <a:solidFill>
            <a:srgbClr val="95B3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00" b="1" kern="0" dirty="0" smtClean="0">
                <a:solidFill>
                  <a:prstClr val="white"/>
                </a:solidFill>
                <a:latin typeface="Calibri"/>
              </a:rPr>
              <a:t>Proporção do VAB das empresas por atividade económica, 2014 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95528" y="6611779"/>
            <a:ext cx="4248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000" dirty="0" smtClean="0">
                <a:solidFill>
                  <a:schemeClr val="bg1">
                    <a:lumMod val="50000"/>
                  </a:schemeClr>
                </a:solidFill>
              </a:rPr>
              <a:t>Fonte: INE, I.P., Sistema de Contas Integradas das Empresas.</a:t>
            </a:r>
            <a:endParaRPr lang="pt-PT" sz="1000" dirty="0"/>
          </a:p>
        </p:txBody>
      </p:sp>
      <p:sp>
        <p:nvSpPr>
          <p:cNvPr id="19" name="Down Arrow 18"/>
          <p:cNvSpPr/>
          <p:nvPr/>
        </p:nvSpPr>
        <p:spPr>
          <a:xfrm>
            <a:off x="4932040" y="3789040"/>
            <a:ext cx="720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21"/>
          <p:cNvSpPr txBox="1"/>
          <p:nvPr/>
        </p:nvSpPr>
        <p:spPr>
          <a:xfrm>
            <a:off x="3851920" y="980728"/>
            <a:ext cx="5184576" cy="1162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Em 2015, o Valor acrescentado bruto gerado pelas 95.350 empresas sedeadas na cidade representava  25% do VAB das empresas do país e 54% das empresas da AML</a:t>
            </a:r>
          </a:p>
        </p:txBody>
      </p:sp>
      <p:sp>
        <p:nvSpPr>
          <p:cNvPr id="12" name="CaixaDeTexto 21"/>
          <p:cNvSpPr txBox="1"/>
          <p:nvPr/>
        </p:nvSpPr>
        <p:spPr>
          <a:xfrm>
            <a:off x="179512" y="3789040"/>
            <a:ext cx="30963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A repartição do VAB por atividade económica das empresas da Cidade quando comparada com a repartição da AML evidencia: 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Secção D – </a:t>
            </a:r>
            <a:r>
              <a:rPr lang="pt-PT" sz="1600" b="1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Eletricidade, gás, vapor, água quente e fria e ar frio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PT" sz="16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+mj-lt"/>
              </a:rPr>
              <a:t>Secção J – 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+mj-lt"/>
              </a:rPr>
              <a:t>Atividades de informação e comunicação</a:t>
            </a:r>
            <a:endParaRPr kumimoji="0" lang="pt-PT" sz="1600" b="1" i="0" u="none" strike="noStrike" kern="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6660232" y="3645024"/>
            <a:ext cx="720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08" y="1556792"/>
            <a:ext cx="3275856" cy="215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8"/>
          <p:cNvSpPr>
            <a:spLocks noChangeArrowheads="1"/>
          </p:cNvSpPr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rgbClr val="336699">
              <a:alpha val="23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0"/>
              </a:spcBef>
            </a:pPr>
            <a:r>
              <a:rPr lang="pt-PT" sz="4000" dirty="0" smtClean="0">
                <a:solidFill>
                  <a:srgbClr val="102444"/>
                </a:solidFill>
                <a:latin typeface="Humnst777 BT" pitchFamily="34" charset="0"/>
              </a:rPr>
              <a:t>Tecido Empresarial  </a:t>
            </a:r>
            <a:endParaRPr lang="pt-PT" sz="4000" dirty="0">
              <a:solidFill>
                <a:srgbClr val="102444"/>
              </a:solidFill>
              <a:latin typeface="Humnst777 B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95528" y="6611779"/>
            <a:ext cx="4248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000" dirty="0" smtClean="0">
                <a:solidFill>
                  <a:schemeClr val="bg1">
                    <a:lumMod val="50000"/>
                  </a:schemeClr>
                </a:solidFill>
              </a:rPr>
              <a:t>Fonte: INE, I.P., Sistema de Contas Integradas das Empresas.</a:t>
            </a:r>
            <a:endParaRPr lang="pt-PT" sz="1000" dirty="0"/>
          </a:p>
        </p:txBody>
      </p:sp>
      <p:sp>
        <p:nvSpPr>
          <p:cNvPr id="12" name="CaixaDeTexto 21"/>
          <p:cNvSpPr txBox="1"/>
          <p:nvPr/>
        </p:nvSpPr>
        <p:spPr>
          <a:xfrm>
            <a:off x="6300192" y="1268761"/>
            <a:ext cx="25202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 A repartição do pessoal ao serviço por atividade económica dos estabelecimentos da Cidade quando comparada com a repartição da AML evidencia para além da secção J: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Secção N – </a:t>
            </a:r>
            <a:r>
              <a:rPr lang="pt-PT" sz="1600" b="1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Atividades administrativas e dos serviços de apoio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PT" sz="16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+mj-lt"/>
              </a:rPr>
              <a:t>Secção M – </a:t>
            </a:r>
            <a:r>
              <a:rPr lang="pt-PT" sz="1600" b="1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</a:rPr>
              <a:t>Atividades de consultoria, científicas, técnicas e similares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824"/>
            <a:ext cx="6292688" cy="421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CaixaDeTexto 13"/>
          <p:cNvSpPr txBox="1"/>
          <p:nvPr/>
        </p:nvSpPr>
        <p:spPr>
          <a:xfrm>
            <a:off x="323528" y="764704"/>
            <a:ext cx="4968552" cy="584775"/>
          </a:xfrm>
          <a:prstGeom prst="rect">
            <a:avLst/>
          </a:prstGeom>
          <a:solidFill>
            <a:srgbClr val="95B3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00" b="1" kern="0" dirty="0" smtClean="0">
                <a:solidFill>
                  <a:prstClr val="white"/>
                </a:solidFill>
                <a:latin typeface="Calibri"/>
              </a:rPr>
              <a:t>Proporção do pessoal ao serviço dos estabelecimentos por atividade económica, 2014 </a:t>
            </a:r>
            <a:r>
              <a:rPr kumimoji="0" lang="pt-PT" sz="16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</a:t>
            </a:r>
            <a:endParaRPr kumimoji="0" lang="pt-PT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C000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pt-PT" sz="6000" b="0" i="0" u="none" strike="noStrike" cap="none" normalizeH="0" baseline="0" smtClean="0">
            <a:ln>
              <a:noFill/>
            </a:ln>
            <a:solidFill>
              <a:srgbClr val="CC0000"/>
            </a:solidFill>
            <a:effectLst/>
            <a:latin typeface="Humanst521 BT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pt-PT" sz="6000" b="0" i="0" u="none" strike="noStrike" cap="none" normalizeH="0" baseline="0" smtClean="0">
            <a:ln>
              <a:noFill/>
            </a:ln>
            <a:solidFill>
              <a:srgbClr val="CC0000"/>
            </a:solidFill>
            <a:effectLst/>
            <a:latin typeface="Humanst521 BT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15080</TotalTime>
  <Words>1334</Words>
  <Application>Microsoft Office PowerPoint</Application>
  <PresentationFormat>Apresentação no Ecrã (4:3)</PresentationFormat>
  <Paragraphs>142</Paragraphs>
  <Slides>12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dos diapositivos</vt:lpstr>
      </vt:variant>
      <vt:variant>
        <vt:i4>12</vt:i4>
      </vt:variant>
    </vt:vector>
  </HeadingPairs>
  <TitlesOfParts>
    <vt:vector size="15" baseType="lpstr">
      <vt:lpstr>Default Design</vt:lpstr>
      <vt:lpstr>Office Theme</vt:lpstr>
      <vt:lpstr>1_Office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Rita Santos</dc:creator>
  <cp:lastModifiedBy>Rute Lopes</cp:lastModifiedBy>
  <cp:revision>1411</cp:revision>
  <dcterms:created xsi:type="dcterms:W3CDTF">2004-01-14T16:14:16Z</dcterms:created>
  <dcterms:modified xsi:type="dcterms:W3CDTF">2016-10-13T13:27:26Z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