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48" r:id="rId2"/>
  </p:sldMasterIdLst>
  <p:notesMasterIdLst>
    <p:notesMasterId r:id="rId12"/>
  </p:notesMasterIdLst>
  <p:handoutMasterIdLst>
    <p:handoutMasterId r:id="rId13"/>
  </p:handoutMasterIdLst>
  <p:sldIdLst>
    <p:sldId id="270" r:id="rId3"/>
    <p:sldId id="506" r:id="rId4"/>
    <p:sldId id="507" r:id="rId5"/>
    <p:sldId id="502" r:id="rId6"/>
    <p:sldId id="465" r:id="rId7"/>
    <p:sldId id="483" r:id="rId8"/>
    <p:sldId id="504" r:id="rId9"/>
    <p:sldId id="505" r:id="rId10"/>
    <p:sldId id="511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FFCC"/>
    <a:srgbClr val="FFFFCC"/>
    <a:srgbClr val="0B71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3" autoAdjust="0"/>
    <p:restoredTop sz="95726" autoAdjust="0"/>
  </p:normalViewPr>
  <p:slideViewPr>
    <p:cSldViewPr>
      <p:cViewPr>
        <p:scale>
          <a:sx n="95" d="100"/>
          <a:sy n="95" d="100"/>
        </p:scale>
        <p:origin x="-1512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2" d="100"/>
          <a:sy n="132" d="100"/>
        </p:scale>
        <p:origin x="-3768" y="-104"/>
      </p:cViewPr>
      <p:guideLst>
        <p:guide orient="horz" pos="2880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6" y="3"/>
            <a:ext cx="2971799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29" tIns="46112" rIns="92229" bIns="4611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5" y="3"/>
            <a:ext cx="2971799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29" tIns="46112" rIns="92229" bIns="4611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6" y="8686806"/>
            <a:ext cx="2971799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29" tIns="46112" rIns="92229" bIns="4611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5" y="8686806"/>
            <a:ext cx="2971799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29" tIns="46112" rIns="92229" bIns="4611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22ECC9A-9CB3-4CC2-AF2F-4137A959ED0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0472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6" y="3"/>
            <a:ext cx="2971799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29" tIns="46112" rIns="92229" bIns="4611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5" y="3"/>
            <a:ext cx="2971799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29" tIns="46112" rIns="92229" bIns="4611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3588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4" y="4343403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29" tIns="46112" rIns="92229" bIns="461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" y="8686806"/>
            <a:ext cx="2971799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29" tIns="46112" rIns="92229" bIns="4611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5" y="8686806"/>
            <a:ext cx="2971799" cy="45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29" tIns="46112" rIns="92229" bIns="4611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0195FBF-D006-485C-BCE7-C0AAB0CC5C1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362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4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195FBF-D006-485C-BCE7-C0AAB0CC5C1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37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195FBF-D006-485C-BCE7-C0AAB0CC5C1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41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195FBF-D006-485C-BCE7-C0AAB0CC5C1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708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195FBF-D006-485C-BCE7-C0AAB0CC5C1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141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195FBF-D006-485C-BCE7-C0AAB0CC5C1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762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195FBF-D006-485C-BCE7-C0AAB0CC5C1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241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195FBF-D006-485C-BCE7-C0AAB0CC5C1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420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195FBF-D006-485C-BCE7-C0AAB0CC5C1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979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195FBF-D006-485C-BCE7-C0AAB0CC5C1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686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CAB4D-E569-4EB9-8DF4-006011022F6B}" type="datetime1">
              <a:rPr lang="pt-PT" smtClean="0"/>
              <a:t>13-10-2016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634E3-35B7-49AE-89B4-250C60A7F8B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41427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10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79613" y="188913"/>
            <a:ext cx="6707187" cy="1143000"/>
          </a:xfrm>
          <a:prstGeom prst="rect">
            <a:avLst/>
          </a:prstGeo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250825" y="6237288"/>
            <a:ext cx="2133600" cy="476250"/>
          </a:xfrm>
          <a:prstGeom prst="rect">
            <a:avLst/>
          </a:prstGeom>
        </p:spPr>
        <p:txBody>
          <a:bodyPr/>
          <a:lstStyle>
            <a:lvl1pPr algn="l" eaLnBrk="0" hangingPunct="0">
              <a:defRPr>
                <a:latin typeface="Arial" charset="0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fld id="{33072D29-965D-4805-82EC-16FF431A52C5}" type="datetime4">
              <a:rPr lang="en-US" smtClean="0"/>
              <a:t>October 13, 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987675" y="6453188"/>
            <a:ext cx="2895600" cy="287337"/>
          </a:xfrm>
          <a:prstGeom prst="rect">
            <a:avLst/>
          </a:prstGeom>
        </p:spPr>
        <p:txBody>
          <a:bodyPr/>
          <a:lstStyle>
            <a:lvl1pPr algn="l" eaLnBrk="0" hangingPunct="0">
              <a:defRPr>
                <a:latin typeface="Arial" charset="0"/>
                <a:ea typeface="ＭＳ Ｐゴシック" pitchFamily="-48" charset="-128"/>
                <a:cs typeface="+mn-cs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629400" y="6448425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546ED-07B3-445E-B87E-B8BEDC11ADF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7387294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5E09EB6-76BB-41F4-8AE2-22482C7D9F67}" type="datetime1">
              <a:rPr lang="pt-PT" smtClean="0"/>
              <a:t>13-10-2016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B9EBDC-242B-47F1-835A-68780C57E12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  <p:pic>
        <p:nvPicPr>
          <p:cNvPr id="1031" name="Picture 2" descr="slide_de_apresentacao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slide_de_conteudo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48425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Conduit ITC Light" pitchFamily="-48" charset="0"/>
              </a:defRPr>
            </a:lvl1pPr>
          </a:lstStyle>
          <a:p>
            <a:pPr>
              <a:defRPr/>
            </a:pPr>
            <a:fld id="{48E9BE45-D64A-44A5-92E7-72020973A8C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1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4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4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4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4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48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48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48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4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sofia.lisboa@iefp.p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ana.sc.santos@iefp.p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8136904" cy="1470025"/>
          </a:xfrm>
        </p:spPr>
        <p:txBody>
          <a:bodyPr/>
          <a:lstStyle/>
          <a:p>
            <a: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P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P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DELEGAÇÃO </a:t>
            </a:r>
            <a:r>
              <a:rPr lang="pt-P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REGIONAL DE LISBOA E VALE DO </a:t>
            </a:r>
            <a: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TEJO</a:t>
            </a:r>
            <a:b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Centro de Emprego e Formação Profissional de Lisboa</a:t>
            </a:r>
            <a: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pt-PT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pt-PT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pt-PT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“A Economia na Cidade e o </a:t>
            </a:r>
            <a:r>
              <a:rPr lang="pt-PT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Trabalho- Perspetivas </a:t>
            </a:r>
            <a:r>
              <a:rPr lang="pt-PT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para </a:t>
            </a:r>
            <a:r>
              <a:rPr lang="pt-PT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 Futuro</a:t>
            </a:r>
            <a:r>
              <a:rPr lang="pt-PT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”</a:t>
            </a:r>
            <a: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PT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PT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pt-PT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Assembleia Municipal de Lisboa, 11/10/2016 </a:t>
            </a:r>
            <a: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pt-PT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pt-PT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25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126780"/>
              </p:ext>
            </p:extLst>
          </p:nvPr>
        </p:nvGraphicFramePr>
        <p:xfrm>
          <a:off x="323528" y="1556795"/>
          <a:ext cx="8496943" cy="3096343"/>
        </p:xfrm>
        <a:graphic>
          <a:graphicData uri="http://schemas.openxmlformats.org/drawingml/2006/table">
            <a:tbl>
              <a:tblPr/>
              <a:tblGrid>
                <a:gridCol w="2152408">
                  <a:extLst>
                    <a:ext uri="{9D8B030D-6E8A-4147-A177-3AD203B41FA5}">
                      <a16:colId xmlns="" xmlns:a16="http://schemas.microsoft.com/office/drawing/2014/main" val="2394191319"/>
                    </a:ext>
                  </a:extLst>
                </a:gridCol>
                <a:gridCol w="214113">
                  <a:extLst>
                    <a:ext uri="{9D8B030D-6E8A-4147-A177-3AD203B41FA5}">
                      <a16:colId xmlns="" xmlns:a16="http://schemas.microsoft.com/office/drawing/2014/main" val="3347557791"/>
                    </a:ext>
                  </a:extLst>
                </a:gridCol>
                <a:gridCol w="845187">
                  <a:extLst>
                    <a:ext uri="{9D8B030D-6E8A-4147-A177-3AD203B41FA5}">
                      <a16:colId xmlns="" xmlns:a16="http://schemas.microsoft.com/office/drawing/2014/main" val="2908251953"/>
                    </a:ext>
                  </a:extLst>
                </a:gridCol>
                <a:gridCol w="845187">
                  <a:extLst>
                    <a:ext uri="{9D8B030D-6E8A-4147-A177-3AD203B41FA5}">
                      <a16:colId xmlns="" xmlns:a16="http://schemas.microsoft.com/office/drawing/2014/main" val="3380541103"/>
                    </a:ext>
                  </a:extLst>
                </a:gridCol>
                <a:gridCol w="214113">
                  <a:extLst>
                    <a:ext uri="{9D8B030D-6E8A-4147-A177-3AD203B41FA5}">
                      <a16:colId xmlns="" xmlns:a16="http://schemas.microsoft.com/office/drawing/2014/main" val="2854791208"/>
                    </a:ext>
                  </a:extLst>
                </a:gridCol>
                <a:gridCol w="845187">
                  <a:extLst>
                    <a:ext uri="{9D8B030D-6E8A-4147-A177-3AD203B41FA5}">
                      <a16:colId xmlns="" xmlns:a16="http://schemas.microsoft.com/office/drawing/2014/main" val="1402716913"/>
                    </a:ext>
                  </a:extLst>
                </a:gridCol>
                <a:gridCol w="845187">
                  <a:extLst>
                    <a:ext uri="{9D8B030D-6E8A-4147-A177-3AD203B41FA5}">
                      <a16:colId xmlns="" xmlns:a16="http://schemas.microsoft.com/office/drawing/2014/main" val="3209901682"/>
                    </a:ext>
                  </a:extLst>
                </a:gridCol>
                <a:gridCol w="845187">
                  <a:extLst>
                    <a:ext uri="{9D8B030D-6E8A-4147-A177-3AD203B41FA5}">
                      <a16:colId xmlns="" xmlns:a16="http://schemas.microsoft.com/office/drawing/2014/main" val="615704481"/>
                    </a:ext>
                  </a:extLst>
                </a:gridCol>
                <a:gridCol w="845187">
                  <a:extLst>
                    <a:ext uri="{9D8B030D-6E8A-4147-A177-3AD203B41FA5}">
                      <a16:colId xmlns="" xmlns:a16="http://schemas.microsoft.com/office/drawing/2014/main" val="3474926947"/>
                    </a:ext>
                  </a:extLst>
                </a:gridCol>
                <a:gridCol w="845187">
                  <a:extLst>
                    <a:ext uri="{9D8B030D-6E8A-4147-A177-3AD203B41FA5}">
                      <a16:colId xmlns="" xmlns:a16="http://schemas.microsoft.com/office/drawing/2014/main" val="3094556902"/>
                    </a:ext>
                  </a:extLst>
                </a:gridCol>
              </a:tblGrid>
              <a:tr h="609335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CARACTERIZAÇÃO DO DESEMPREGO NO CONCELHO DE LISBOA POR TEMPO DE INSCRIÇÃO E GÉNERO                        </a:t>
                      </a:r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(dados de agosto 2016)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70348796"/>
                  </a:ext>
                </a:extLst>
              </a:tr>
              <a:tr h="35655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DESEMPREGADOS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Género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TEMPO DE INSCRIÇÃO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0195901"/>
                  </a:ext>
                </a:extLst>
              </a:tr>
              <a:tr h="356554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&lt; 12 Meses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&gt;= 12 Meses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34321559"/>
                  </a:ext>
                </a:extLst>
              </a:tr>
              <a:tr h="356554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6325610"/>
                  </a:ext>
                </a:extLst>
              </a:tr>
              <a:tr h="4425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Concelho de Lisboa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12.922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6.537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6.913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26.141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04255520"/>
                  </a:ext>
                </a:extLst>
              </a:tr>
              <a:tr h="2660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50,6%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48,6%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51,4%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52,7%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47,3%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23626312"/>
                  </a:ext>
                </a:extLst>
              </a:tr>
              <a:tr h="4425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26.141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13.450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12.691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48854971"/>
                  </a:ext>
                </a:extLst>
              </a:tr>
              <a:tr h="26608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51,5%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48,5%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45785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510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815848"/>
              </p:ext>
            </p:extLst>
          </p:nvPr>
        </p:nvGraphicFramePr>
        <p:xfrm>
          <a:off x="323530" y="1628803"/>
          <a:ext cx="8424933" cy="3024334"/>
        </p:xfrm>
        <a:graphic>
          <a:graphicData uri="http://schemas.openxmlformats.org/drawingml/2006/table">
            <a:tbl>
              <a:tblPr/>
              <a:tblGrid>
                <a:gridCol w="2134167">
                  <a:extLst>
                    <a:ext uri="{9D8B030D-6E8A-4147-A177-3AD203B41FA5}">
                      <a16:colId xmlns="" xmlns:a16="http://schemas.microsoft.com/office/drawing/2014/main" val="3267943947"/>
                    </a:ext>
                  </a:extLst>
                </a:gridCol>
                <a:gridCol w="212299">
                  <a:extLst>
                    <a:ext uri="{9D8B030D-6E8A-4147-A177-3AD203B41FA5}">
                      <a16:colId xmlns="" xmlns:a16="http://schemas.microsoft.com/office/drawing/2014/main" val="2957559786"/>
                    </a:ext>
                  </a:extLst>
                </a:gridCol>
                <a:gridCol w="838024">
                  <a:extLst>
                    <a:ext uri="{9D8B030D-6E8A-4147-A177-3AD203B41FA5}">
                      <a16:colId xmlns="" xmlns:a16="http://schemas.microsoft.com/office/drawing/2014/main" val="3366034909"/>
                    </a:ext>
                  </a:extLst>
                </a:gridCol>
                <a:gridCol w="838024">
                  <a:extLst>
                    <a:ext uri="{9D8B030D-6E8A-4147-A177-3AD203B41FA5}">
                      <a16:colId xmlns="" xmlns:a16="http://schemas.microsoft.com/office/drawing/2014/main" val="1954921460"/>
                    </a:ext>
                  </a:extLst>
                </a:gridCol>
                <a:gridCol w="212299">
                  <a:extLst>
                    <a:ext uri="{9D8B030D-6E8A-4147-A177-3AD203B41FA5}">
                      <a16:colId xmlns="" xmlns:a16="http://schemas.microsoft.com/office/drawing/2014/main" val="2346368047"/>
                    </a:ext>
                  </a:extLst>
                </a:gridCol>
                <a:gridCol w="838024">
                  <a:extLst>
                    <a:ext uri="{9D8B030D-6E8A-4147-A177-3AD203B41FA5}">
                      <a16:colId xmlns="" xmlns:a16="http://schemas.microsoft.com/office/drawing/2014/main" val="1444824078"/>
                    </a:ext>
                  </a:extLst>
                </a:gridCol>
                <a:gridCol w="838024">
                  <a:extLst>
                    <a:ext uri="{9D8B030D-6E8A-4147-A177-3AD203B41FA5}">
                      <a16:colId xmlns="" xmlns:a16="http://schemas.microsoft.com/office/drawing/2014/main" val="2231279579"/>
                    </a:ext>
                  </a:extLst>
                </a:gridCol>
                <a:gridCol w="838024">
                  <a:extLst>
                    <a:ext uri="{9D8B030D-6E8A-4147-A177-3AD203B41FA5}">
                      <a16:colId xmlns="" xmlns:a16="http://schemas.microsoft.com/office/drawing/2014/main" val="1803593011"/>
                    </a:ext>
                  </a:extLst>
                </a:gridCol>
                <a:gridCol w="838024">
                  <a:extLst>
                    <a:ext uri="{9D8B030D-6E8A-4147-A177-3AD203B41FA5}">
                      <a16:colId xmlns="" xmlns:a16="http://schemas.microsoft.com/office/drawing/2014/main" val="2470361657"/>
                    </a:ext>
                  </a:extLst>
                </a:gridCol>
                <a:gridCol w="838024">
                  <a:extLst>
                    <a:ext uri="{9D8B030D-6E8A-4147-A177-3AD203B41FA5}">
                      <a16:colId xmlns="" xmlns:a16="http://schemas.microsoft.com/office/drawing/2014/main" val="3616923910"/>
                    </a:ext>
                  </a:extLst>
                </a:gridCol>
              </a:tblGrid>
              <a:tr h="595164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CARACTERIZAÇÃO DO DESEMPREGO NO CONCELHO DE LISBOA POR SITUAÇÃO FACE À PROCURA DE EMPREGO E GÉNERO </a:t>
                      </a:r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(dados de agosto 2016)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89790502"/>
                  </a:ext>
                </a:extLst>
              </a:tr>
              <a:tr h="34826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DESEMPREGADOS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Género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SITUAÇÃO FACE À PROCURA DE EMPREGO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79361260"/>
                  </a:ext>
                </a:extLst>
              </a:tr>
              <a:tr h="34826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1º EMPREGO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NOVO EMPREGO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19389110"/>
                  </a:ext>
                </a:extLst>
              </a:tr>
              <a:tr h="34826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46447641"/>
                  </a:ext>
                </a:extLst>
              </a:tr>
              <a:tr h="4322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Concelho de Lisboa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12.922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11.832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11.092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26.141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6535252"/>
                  </a:ext>
                </a:extLst>
              </a:tr>
              <a:tr h="25989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50,6%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43,1%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56,9%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51,6%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48,4%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6880358"/>
                  </a:ext>
                </a:extLst>
              </a:tr>
              <a:tr h="4322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26.141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3.217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22.924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59547906"/>
                  </a:ext>
                </a:extLst>
              </a:tr>
              <a:tr h="25989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12,3%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87,7%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0507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50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639143"/>
              </p:ext>
            </p:extLst>
          </p:nvPr>
        </p:nvGraphicFramePr>
        <p:xfrm>
          <a:off x="107513" y="1268760"/>
          <a:ext cx="8928982" cy="3298153"/>
        </p:xfrm>
        <a:graphic>
          <a:graphicData uri="http://schemas.openxmlformats.org/drawingml/2006/table">
            <a:tbl>
              <a:tblPr/>
              <a:tblGrid>
                <a:gridCol w="1618062">
                  <a:extLst>
                    <a:ext uri="{9D8B030D-6E8A-4147-A177-3AD203B41FA5}">
                      <a16:colId xmlns="" xmlns:a16="http://schemas.microsoft.com/office/drawing/2014/main" val="2462097645"/>
                    </a:ext>
                  </a:extLst>
                </a:gridCol>
                <a:gridCol w="160958">
                  <a:extLst>
                    <a:ext uri="{9D8B030D-6E8A-4147-A177-3AD203B41FA5}">
                      <a16:colId xmlns="" xmlns:a16="http://schemas.microsoft.com/office/drawing/2014/main" val="964282110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2597591440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1644056193"/>
                    </a:ext>
                  </a:extLst>
                </a:gridCol>
                <a:gridCol w="160958">
                  <a:extLst>
                    <a:ext uri="{9D8B030D-6E8A-4147-A177-3AD203B41FA5}">
                      <a16:colId xmlns="" xmlns:a16="http://schemas.microsoft.com/office/drawing/2014/main" val="811481253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1000675268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4246332981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1267880478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3453778970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2730508870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1432087211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3138842680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453266863"/>
                    </a:ext>
                  </a:extLst>
                </a:gridCol>
                <a:gridCol w="635364">
                  <a:extLst>
                    <a:ext uri="{9D8B030D-6E8A-4147-A177-3AD203B41FA5}">
                      <a16:colId xmlns="" xmlns:a16="http://schemas.microsoft.com/office/drawing/2014/main" val="1350521446"/>
                    </a:ext>
                  </a:extLst>
                </a:gridCol>
              </a:tblGrid>
              <a:tr h="345962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CARACTERIZAÇÃO DO DESEMPREGO NO CONCELHO DE LISBOA POR GRUPO ETÁRIO E GÉNERO                                                  </a:t>
                      </a:r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(dados de agosto 2016)</a:t>
                      </a:r>
                      <a:endParaRPr lang="pt-P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09513378"/>
                  </a:ext>
                </a:extLst>
              </a:tr>
              <a:tr h="345962"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56064823"/>
                  </a:ext>
                </a:extLst>
              </a:tr>
              <a:tr h="37087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DESEMPREGADOS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Género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GRUPO ETÁRIO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6018867"/>
                  </a:ext>
                </a:extLst>
              </a:tr>
              <a:tr h="370874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&lt; 25 Anos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25 - 34 Anos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35 - 54 Anos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55 Anos e +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03997614"/>
                  </a:ext>
                </a:extLst>
              </a:tr>
              <a:tr h="370874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85188734"/>
                  </a:ext>
                </a:extLst>
              </a:tr>
              <a:tr h="4603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Concelho de Lisboa</a:t>
                      </a:r>
                    </a:p>
                  </a:txBody>
                  <a:tcPr marL="7516" marR="7516" marT="751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13.219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12.922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1.132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1.348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2.410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2.964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6.209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6.042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3.468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2.568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26.141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77126699"/>
                  </a:ext>
                </a:extLst>
              </a:tr>
              <a:tr h="27677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50,6%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49,4%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45,6%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54,4%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44,8%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55,2%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50,7%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49,3%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57,5%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42,5%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97600639"/>
                  </a:ext>
                </a:extLst>
              </a:tr>
              <a:tr h="4603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516" marR="7516" marT="751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26.141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2.480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5.374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12.251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6.036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70947126"/>
                  </a:ext>
                </a:extLst>
              </a:tr>
              <a:tr h="238321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516" marR="7516" marT="751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9,5%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20,6%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46,9%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23,1%</a:t>
                      </a:r>
                    </a:p>
                  </a:txBody>
                  <a:tcPr marL="7516" marR="7516" marT="751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38512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094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967350"/>
              </p:ext>
            </p:extLst>
          </p:nvPr>
        </p:nvGraphicFramePr>
        <p:xfrm>
          <a:off x="35496" y="1628802"/>
          <a:ext cx="9108508" cy="3124201"/>
        </p:xfrm>
        <a:graphic>
          <a:graphicData uri="http://schemas.openxmlformats.org/drawingml/2006/table">
            <a:tbl>
              <a:tblPr/>
              <a:tblGrid>
                <a:gridCol w="1254384">
                  <a:extLst>
                    <a:ext uri="{9D8B030D-6E8A-4147-A177-3AD203B41FA5}">
                      <a16:colId xmlns="" xmlns:a16="http://schemas.microsoft.com/office/drawing/2014/main" val="1067701941"/>
                    </a:ext>
                  </a:extLst>
                </a:gridCol>
                <a:gridCol w="128312">
                  <a:extLst>
                    <a:ext uri="{9D8B030D-6E8A-4147-A177-3AD203B41FA5}">
                      <a16:colId xmlns="" xmlns:a16="http://schemas.microsoft.com/office/drawing/2014/main" val="4202738095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303886473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3920432628"/>
                    </a:ext>
                  </a:extLst>
                </a:gridCol>
                <a:gridCol w="128312">
                  <a:extLst>
                    <a:ext uri="{9D8B030D-6E8A-4147-A177-3AD203B41FA5}">
                      <a16:colId xmlns="" xmlns:a16="http://schemas.microsoft.com/office/drawing/2014/main" val="2138004438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3286274960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3939845135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1645744697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1915607516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1132494162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2828654484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3312881888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1571023443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3990667356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3261342335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4133421434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3971909823"/>
                    </a:ext>
                  </a:extLst>
                </a:gridCol>
                <a:gridCol w="506500">
                  <a:extLst>
                    <a:ext uri="{9D8B030D-6E8A-4147-A177-3AD203B41FA5}">
                      <a16:colId xmlns="" xmlns:a16="http://schemas.microsoft.com/office/drawing/2014/main" val="1066203244"/>
                    </a:ext>
                  </a:extLst>
                </a:gridCol>
              </a:tblGrid>
              <a:tr h="328864">
                <a:tc gridSpan="18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CARACTERIZAÇÃO DO DESEMPREGO NO CONCELHO DE LISBOA POR HABILITAÇÕES LITERÁRIAS E GÉNERO                                                                          </a:t>
                      </a:r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(dados de agosto 2016)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68865681"/>
                  </a:ext>
                </a:extLst>
              </a:tr>
              <a:tr h="263090"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55776568"/>
                  </a:ext>
                </a:extLst>
              </a:tr>
              <a:tr h="35254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DESEMPREGADOS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Género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HABILTAÇÕES LITERÁRIAS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97292518"/>
                  </a:ext>
                </a:extLst>
              </a:tr>
              <a:tr h="35254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&lt; 1º Ciclo EB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1º Ciclo EB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2º Ciclo EB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3º Ciclo EB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Secundário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Superior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06632213"/>
                  </a:ext>
                </a:extLst>
              </a:tr>
              <a:tr h="35254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89392572"/>
                  </a:ext>
                </a:extLst>
              </a:tr>
              <a:tr h="4376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Concelho de Lisboa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13.219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12.922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1.099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1.119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2.481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1.686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2.013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1.470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2.139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1.900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2.931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3.013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2.556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3.734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26.141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0172629"/>
                  </a:ext>
                </a:extLst>
              </a:tr>
              <a:tr h="26309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50,6%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49,4%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49,5%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50,5%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59,5%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40,5%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57,8%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42,2%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53,0%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47,0%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49,3%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50,7%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40,6%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59,4%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92107997"/>
                  </a:ext>
                </a:extLst>
              </a:tr>
              <a:tr h="43760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26.141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2.218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4.167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3.483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4.039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5.944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6.290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55029194"/>
                  </a:ext>
                </a:extLst>
              </a:tr>
              <a:tr h="26309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851" marR="5851" marT="5851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8,5%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15,9%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13,3%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15,5%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22,7%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24,1%</a:t>
                      </a:r>
                    </a:p>
                  </a:txBody>
                  <a:tcPr marL="5851" marR="5851" marT="585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62876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49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469513"/>
              </p:ext>
            </p:extLst>
          </p:nvPr>
        </p:nvGraphicFramePr>
        <p:xfrm>
          <a:off x="628650" y="1268756"/>
          <a:ext cx="7886700" cy="4205724"/>
        </p:xfrm>
        <a:graphic>
          <a:graphicData uri="http://schemas.openxmlformats.org/drawingml/2006/table">
            <a:tbl>
              <a:tblPr/>
              <a:tblGrid>
                <a:gridCol w="657225">
                  <a:extLst>
                    <a:ext uri="{9D8B030D-6E8A-4147-A177-3AD203B41FA5}">
                      <a16:colId xmlns="" xmlns:a16="http://schemas.microsoft.com/office/drawing/2014/main" val="1126977502"/>
                    </a:ext>
                  </a:extLst>
                </a:gridCol>
                <a:gridCol w="5257800">
                  <a:extLst>
                    <a:ext uri="{9D8B030D-6E8A-4147-A177-3AD203B41FA5}">
                      <a16:colId xmlns="" xmlns:a16="http://schemas.microsoft.com/office/drawing/2014/main" val="3191988417"/>
                    </a:ext>
                  </a:extLst>
                </a:gridCol>
                <a:gridCol w="657225">
                  <a:extLst>
                    <a:ext uri="{9D8B030D-6E8A-4147-A177-3AD203B41FA5}">
                      <a16:colId xmlns="" xmlns:a16="http://schemas.microsoft.com/office/drawing/2014/main" val="913202581"/>
                    </a:ext>
                  </a:extLst>
                </a:gridCol>
                <a:gridCol w="657225">
                  <a:extLst>
                    <a:ext uri="{9D8B030D-6E8A-4147-A177-3AD203B41FA5}">
                      <a16:colId xmlns="" xmlns:a16="http://schemas.microsoft.com/office/drawing/2014/main" val="2279868999"/>
                    </a:ext>
                  </a:extLst>
                </a:gridCol>
                <a:gridCol w="657225">
                  <a:extLst>
                    <a:ext uri="{9D8B030D-6E8A-4147-A177-3AD203B41FA5}">
                      <a16:colId xmlns="" xmlns:a16="http://schemas.microsoft.com/office/drawing/2014/main" val="3303653827"/>
                    </a:ext>
                  </a:extLst>
                </a:gridCol>
              </a:tblGrid>
              <a:tr h="345660"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DESEMPREGO REGISTADO NO CONCELHO DE LISBOA POR GRUPOS DE PROFISSÕES </a:t>
                      </a:r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(dados de agosto 2016)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46823252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58260540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TRABALHADOR DE LIMPEZA EM ESCRITÓRIOS, HOTÉIS E OUTROS ESTABELECIMENTOS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1.773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1.924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3058288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EMPREGADO DE ESCRITÓRIO EM GERAL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965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1.327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68984445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VENDEDOR EM LOJA (ESTABELECIMENTO)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779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1.028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26667041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AJUDANTE DE COZINHA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710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969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983757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ASSISTENTE DE VENDA DE ALIMENTOS AO BALCÃO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303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567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870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8927425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MOTORISTA DE AUTOMÓVEIS LIGEIROS E CARRINHAS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608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627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5896978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ESPECIALISTA EM PUBLICIDADE E MARKETING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465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3562270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OUTROS TRABALHADORES NÃO QUALIFICADOS DA INDÚSTRIA TRANSFORMADORA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452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15119304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REPRESENTANTE COMERCIAL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345996"/>
                  </a:ext>
                </a:extLst>
              </a:tr>
              <a:tr h="345660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802" marR="8802" marT="880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TRABALHADOR NÃO QUALIFICADO DA CONSTRUÇÃO DE EDIFÍCIOS</a:t>
                      </a:r>
                    </a:p>
                  </a:txBody>
                  <a:tcPr marL="79219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441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444</a:t>
                      </a:r>
                    </a:p>
                  </a:txBody>
                  <a:tcPr marL="8802" marR="8802" marT="880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24094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67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397909"/>
              </p:ext>
            </p:extLst>
          </p:nvPr>
        </p:nvGraphicFramePr>
        <p:xfrm>
          <a:off x="1016000" y="1484786"/>
          <a:ext cx="7112000" cy="4048128"/>
        </p:xfrm>
        <a:graphic>
          <a:graphicData uri="http://schemas.openxmlformats.org/drawingml/2006/table">
            <a:tbl>
              <a:tblPr/>
              <a:tblGrid>
                <a:gridCol w="711200">
                  <a:extLst>
                    <a:ext uri="{9D8B030D-6E8A-4147-A177-3AD203B41FA5}">
                      <a16:colId xmlns="" xmlns:a16="http://schemas.microsoft.com/office/drawing/2014/main" val="503348959"/>
                    </a:ext>
                  </a:extLst>
                </a:gridCol>
                <a:gridCol w="5689600">
                  <a:extLst>
                    <a:ext uri="{9D8B030D-6E8A-4147-A177-3AD203B41FA5}">
                      <a16:colId xmlns="" xmlns:a16="http://schemas.microsoft.com/office/drawing/2014/main" val="1497553101"/>
                    </a:ext>
                  </a:extLst>
                </a:gridCol>
                <a:gridCol w="711200">
                  <a:extLst>
                    <a:ext uri="{9D8B030D-6E8A-4147-A177-3AD203B41FA5}">
                      <a16:colId xmlns="" xmlns:a16="http://schemas.microsoft.com/office/drawing/2014/main" val="2215903845"/>
                    </a:ext>
                  </a:extLst>
                </a:gridCol>
              </a:tblGrid>
              <a:tr h="337344"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OFERTAS DE EMPREGO  NO CONCELHO DE LISBOA POR ATIVIDADE ECONÓMICA                    </a:t>
                      </a:r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(dados de agosto 2016)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1957929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82061025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OUTRAS ACTIVIDADES DE CONSULTORIA PARA OS NEGÓCIOS E A GESTÃO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78487568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DE CONSULTORIA EM INFORMÁTICA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73786458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DE CONTABILIDADE E AUDITORIA; CONSULTORIA FISCAL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5696525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DAS EMPRESAS DE TRABALHO TEMPORÁRIO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8004647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RESTAURANTES TIPO TRADICIONAL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62043978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CONSTRUÇÃO DE EDIFÍCIOS (RESIDENCIAIS E NÃO RESIDENCIAIS)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4340374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DE SEGURANÇA PRIVADA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7446275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RESTAURANTES, N.E. (INCLUI ACTIVIDADES DE RESTAURAÇÃO EM MEIOS MÓVEIS)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69582722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OUTRAS ACTIVIDADES DE SERVIÇOS DE APOIO PRESTADOS ÀS EMPRESAS, N.E.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5908609"/>
                  </a:ext>
                </a:extLst>
              </a:tr>
              <a:tr h="337344">
                <a:tc>
                  <a:txBody>
                    <a:bodyPr/>
                    <a:lstStyle/>
                    <a:p>
                      <a:pPr algn="r" fontAlgn="ctr"/>
                      <a:r>
                        <a:rPr lang="pt-PT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OUTRAS ACTIVIDADES ASSOCIATIVAS, N.E.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24413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07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663036"/>
              </p:ext>
            </p:extLst>
          </p:nvPr>
        </p:nvGraphicFramePr>
        <p:xfrm>
          <a:off x="628651" y="1700809"/>
          <a:ext cx="7886698" cy="3051034"/>
        </p:xfrm>
        <a:graphic>
          <a:graphicData uri="http://schemas.openxmlformats.org/drawingml/2006/table">
            <a:tbl>
              <a:tblPr/>
              <a:tblGrid>
                <a:gridCol w="1940706">
                  <a:extLst>
                    <a:ext uri="{9D8B030D-6E8A-4147-A177-3AD203B41FA5}">
                      <a16:colId xmlns="" xmlns:a16="http://schemas.microsoft.com/office/drawing/2014/main" val="56584957"/>
                    </a:ext>
                  </a:extLst>
                </a:gridCol>
                <a:gridCol w="743249">
                  <a:extLst>
                    <a:ext uri="{9D8B030D-6E8A-4147-A177-3AD203B41FA5}">
                      <a16:colId xmlns="" xmlns:a16="http://schemas.microsoft.com/office/drawing/2014/main" val="1867873108"/>
                    </a:ext>
                  </a:extLst>
                </a:gridCol>
                <a:gridCol w="743249">
                  <a:extLst>
                    <a:ext uri="{9D8B030D-6E8A-4147-A177-3AD203B41FA5}">
                      <a16:colId xmlns="" xmlns:a16="http://schemas.microsoft.com/office/drawing/2014/main" val="1406976014"/>
                    </a:ext>
                  </a:extLst>
                </a:gridCol>
                <a:gridCol w="743249">
                  <a:extLst>
                    <a:ext uri="{9D8B030D-6E8A-4147-A177-3AD203B41FA5}">
                      <a16:colId xmlns="" xmlns:a16="http://schemas.microsoft.com/office/drawing/2014/main" val="1943453202"/>
                    </a:ext>
                  </a:extLst>
                </a:gridCol>
                <a:gridCol w="743249">
                  <a:extLst>
                    <a:ext uri="{9D8B030D-6E8A-4147-A177-3AD203B41FA5}">
                      <a16:colId xmlns="" xmlns:a16="http://schemas.microsoft.com/office/drawing/2014/main" val="2233771824"/>
                    </a:ext>
                  </a:extLst>
                </a:gridCol>
                <a:gridCol w="743249">
                  <a:extLst>
                    <a:ext uri="{9D8B030D-6E8A-4147-A177-3AD203B41FA5}">
                      <a16:colId xmlns="" xmlns:a16="http://schemas.microsoft.com/office/drawing/2014/main" val="3679991249"/>
                    </a:ext>
                  </a:extLst>
                </a:gridCol>
                <a:gridCol w="743249">
                  <a:extLst>
                    <a:ext uri="{9D8B030D-6E8A-4147-A177-3AD203B41FA5}">
                      <a16:colId xmlns="" xmlns:a16="http://schemas.microsoft.com/office/drawing/2014/main" val="25212042"/>
                    </a:ext>
                  </a:extLst>
                </a:gridCol>
                <a:gridCol w="743249">
                  <a:extLst>
                    <a:ext uri="{9D8B030D-6E8A-4147-A177-3AD203B41FA5}">
                      <a16:colId xmlns="" xmlns:a16="http://schemas.microsoft.com/office/drawing/2014/main" val="3858109419"/>
                    </a:ext>
                  </a:extLst>
                </a:gridCol>
                <a:gridCol w="743249">
                  <a:extLst>
                    <a:ext uri="{9D8B030D-6E8A-4147-A177-3AD203B41FA5}">
                      <a16:colId xmlns="" xmlns:a16="http://schemas.microsoft.com/office/drawing/2014/main" val="4066557498"/>
                    </a:ext>
                  </a:extLst>
                </a:gridCol>
              </a:tblGrid>
              <a:tr h="396423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pt-P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ABRANGIDOS EM MEDIDAS DE EMPREGO E FORMAÇÃO PROFISSIONAL E GÉNERO                                            </a:t>
                      </a:r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(dados de setembro 2016)</a:t>
                      </a:r>
                    </a:p>
                  </a:txBody>
                  <a:tcPr marL="7742" marR="7742" marT="77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1156382"/>
                  </a:ext>
                </a:extLst>
              </a:tr>
              <a:tr h="424966">
                <a:tc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ABRANGIDOS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2" marR="7742" marT="77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2" marR="7742" marT="77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2" marR="7742" marT="77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2" marR="7742" marT="77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2" marR="7742" marT="77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2" marR="7742" marT="77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pt-PT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2" marR="7742" marT="77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9407709"/>
                  </a:ext>
                </a:extLst>
              </a:tr>
              <a:tr h="4249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ABRANGIDOS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Estágios Emprego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Aprendizagem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Cursos EF Adultos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Formação Modular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8647526"/>
                  </a:ext>
                </a:extLst>
              </a:tr>
              <a:tr h="42496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Homens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Mulheres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22910345"/>
                  </a:ext>
                </a:extLst>
              </a:tr>
              <a:tr h="52750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Centro de Emprego e Formação Profissional de Lisboa</a:t>
                      </a:r>
                    </a:p>
                  </a:txBody>
                  <a:tcPr marL="69680" marR="7742" marT="774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2.347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2.934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1.267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772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529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706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1.092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1.109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969144"/>
                  </a:ext>
                </a:extLst>
              </a:tr>
              <a:tr h="31714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44,4%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55,6%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62,1%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37,9%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42,8%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57,2%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49,6%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50,4%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10981195"/>
                  </a:ext>
                </a:extLst>
              </a:tr>
              <a:tr h="527507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742" marR="7742" marT="7742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5.281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2.039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1.235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PT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2.201</a:t>
                      </a:r>
                    </a:p>
                  </a:txBody>
                  <a:tcPr marL="7742" marR="7742" marT="7742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35043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571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arredondado 3"/>
          <p:cNvSpPr/>
          <p:nvPr/>
        </p:nvSpPr>
        <p:spPr>
          <a:xfrm>
            <a:off x="179512" y="981075"/>
            <a:ext cx="8856984" cy="4319588"/>
          </a:xfrm>
          <a:prstGeom prst="roundRect">
            <a:avLst/>
          </a:prstGeom>
          <a:solidFill>
            <a:srgbClr val="B4D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sz="4000" b="1" dirty="0" smtClean="0">
              <a:solidFill>
                <a:schemeClr val="tx1"/>
              </a:solidFill>
              <a:latin typeface="Calibri" pitchFamily="34" charset="0"/>
              <a:cs typeface="ＭＳ Ｐゴシック"/>
            </a:endParaRPr>
          </a:p>
          <a:p>
            <a:pPr algn="ctr">
              <a:defRPr/>
            </a:pPr>
            <a:r>
              <a:rPr lang="pt-PT" sz="4000" b="1" dirty="0" smtClean="0">
                <a:solidFill>
                  <a:schemeClr val="tx1"/>
                </a:solidFill>
                <a:latin typeface="Calibri" pitchFamily="34" charset="0"/>
                <a:cs typeface="ＭＳ Ｐゴシック"/>
              </a:rPr>
              <a:t>Obrigada </a:t>
            </a:r>
            <a:r>
              <a:rPr lang="pt-PT" sz="4000" b="1" dirty="0">
                <a:solidFill>
                  <a:schemeClr val="tx1"/>
                </a:solidFill>
                <a:latin typeface="Calibri" pitchFamily="34" charset="0"/>
                <a:cs typeface="ＭＳ Ｐゴシック"/>
              </a:rPr>
              <a:t>pela vossa atenção</a:t>
            </a:r>
            <a:r>
              <a:rPr lang="pt-PT" sz="4000" b="1" dirty="0" smtClean="0">
                <a:solidFill>
                  <a:schemeClr val="tx1"/>
                </a:solidFill>
                <a:latin typeface="Calibri" pitchFamily="34" charset="0"/>
                <a:cs typeface="ＭＳ Ｐゴシック"/>
              </a:rPr>
              <a:t>!</a:t>
            </a:r>
          </a:p>
          <a:p>
            <a:pPr algn="ctr">
              <a:defRPr/>
            </a:pPr>
            <a:r>
              <a:rPr lang="pt-PT" sz="3200" dirty="0" smtClean="0">
                <a:solidFill>
                  <a:schemeClr val="tx1"/>
                </a:solidFill>
                <a:latin typeface="Calibri" pitchFamily="34" charset="0"/>
                <a:cs typeface="ＭＳ Ｐゴシック"/>
                <a:hlinkClick r:id="rId3"/>
              </a:rPr>
              <a:t>Para mais informações consulte o site</a:t>
            </a:r>
          </a:p>
          <a:p>
            <a:pPr algn="ctr">
              <a:defRPr/>
            </a:pPr>
            <a:r>
              <a:rPr lang="pt-PT" sz="3200" dirty="0" smtClean="0">
                <a:solidFill>
                  <a:schemeClr val="tx1"/>
                </a:solidFill>
                <a:latin typeface="Calibri" pitchFamily="34" charset="0"/>
                <a:cs typeface="ＭＳ Ｐゴシック"/>
                <a:hlinkClick r:id="rId3"/>
              </a:rPr>
              <a:t>www.iefp.pt</a:t>
            </a:r>
          </a:p>
          <a:p>
            <a:pPr algn="ctr">
              <a:defRPr/>
            </a:pPr>
            <a:endParaRPr lang="pt-PT" sz="2800" b="1" dirty="0" smtClean="0">
              <a:solidFill>
                <a:schemeClr val="tx1"/>
              </a:solidFill>
              <a:latin typeface="Calibri" pitchFamily="34" charset="0"/>
              <a:cs typeface="ＭＳ Ｐゴシック"/>
            </a:endParaRPr>
          </a:p>
          <a:p>
            <a:pPr algn="ctr">
              <a:defRPr/>
            </a:pPr>
            <a:endParaRPr lang="pt-PT" sz="4000" b="1" dirty="0">
              <a:solidFill>
                <a:schemeClr val="tx1"/>
              </a:solidFill>
              <a:latin typeface="Calibri" pitchFamily="34" charset="0"/>
              <a:cs typeface="ＭＳ Ｐゴシック"/>
            </a:endParaRPr>
          </a:p>
          <a:p>
            <a:pPr algn="just">
              <a:defRPr/>
            </a:pPr>
            <a:endParaRPr lang="pt-PT" dirty="0" smtClean="0">
              <a:solidFill>
                <a:schemeClr val="tx1"/>
              </a:solidFill>
              <a:latin typeface="Calibri" pitchFamily="34" charset="0"/>
              <a:cs typeface="ＭＳ Ｐゴシック"/>
            </a:endParaRPr>
          </a:p>
          <a:p>
            <a:pPr algn="just">
              <a:defRPr/>
            </a:pPr>
            <a:endParaRPr lang="pt-PT" dirty="0">
              <a:solidFill>
                <a:schemeClr val="tx1"/>
              </a:solidFill>
              <a:latin typeface="Calibri" pitchFamily="34" charset="0"/>
              <a:cs typeface="ＭＳ Ｐゴシック"/>
            </a:endParaRPr>
          </a:p>
          <a:p>
            <a:pPr algn="ctr">
              <a:defRPr/>
            </a:pPr>
            <a:r>
              <a:rPr lang="pt-PT" b="1" dirty="0" smtClean="0">
                <a:solidFill>
                  <a:schemeClr val="tx1"/>
                </a:solidFill>
                <a:latin typeface="Calibri" pitchFamily="34" charset="0"/>
                <a:cs typeface="ＭＳ Ｐゴシック"/>
              </a:rPr>
              <a:t>Ana Elisa Costa Santos - </a:t>
            </a:r>
            <a:r>
              <a:rPr lang="pt-PT" b="1" dirty="0" smtClean="0">
                <a:solidFill>
                  <a:schemeClr val="tx1"/>
                </a:solidFill>
                <a:latin typeface="Calibri" pitchFamily="34" charset="0"/>
                <a:cs typeface="ＭＳ Ｐゴシック"/>
                <a:hlinkClick r:id="rId4"/>
              </a:rPr>
              <a:t>ana.sc.santos@iefp.pt</a:t>
            </a:r>
            <a:endParaRPr lang="pt-PT" b="1" dirty="0" smtClean="0">
              <a:solidFill>
                <a:schemeClr val="tx1"/>
              </a:solidFill>
              <a:latin typeface="Calibri" pitchFamily="34" charset="0"/>
              <a:cs typeface="ＭＳ Ｐゴシック"/>
            </a:endParaRPr>
          </a:p>
          <a:p>
            <a:pPr algn="just">
              <a:defRPr/>
            </a:pPr>
            <a:r>
              <a:rPr lang="pt-PT" sz="2000" b="1" dirty="0" smtClean="0">
                <a:solidFill>
                  <a:schemeClr val="tx1"/>
                </a:solidFill>
                <a:latin typeface="Calibri" pitchFamily="34" charset="0"/>
                <a:cs typeface="ＭＳ Ｐゴシック"/>
              </a:rPr>
              <a:t>DIRETORA DO CENTRO DE EMPREGO E FORMAÇÃO PROFISSIONAL DE LISBOA</a:t>
            </a:r>
            <a:endParaRPr lang="pt-PT" sz="2000" b="1" dirty="0">
              <a:solidFill>
                <a:schemeClr val="tx1"/>
              </a:solidFill>
              <a:latin typeface="Calibri" pitchFamily="34" charset="0"/>
              <a:cs typeface="ＭＳ Ｐゴシック"/>
            </a:endParaRPr>
          </a:p>
          <a:p>
            <a:pPr algn="ctr">
              <a:defRPr/>
            </a:pPr>
            <a:endParaRPr lang="pt-PT" sz="4000" b="1" dirty="0">
              <a:solidFill>
                <a:schemeClr val="tx1"/>
              </a:solidFill>
              <a:latin typeface="Calibri" pitchFamily="34" charset="0"/>
              <a:cs typeface="ＭＳ Ｐゴシック"/>
            </a:endParaRPr>
          </a:p>
        </p:txBody>
      </p:sp>
      <p:sp>
        <p:nvSpPr>
          <p:cNvPr id="105475" name="Rectângulo 4"/>
          <p:cNvSpPr>
            <a:spLocks noChangeArrowheads="1"/>
          </p:cNvSpPr>
          <p:nvPr/>
        </p:nvSpPr>
        <p:spPr bwMode="auto">
          <a:xfrm>
            <a:off x="7164388" y="6669088"/>
            <a:ext cx="1223962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pt-PT" altLang="pt-PT" sz="1000" b="1" i="1" dirty="0" smtClean="0">
                <a:solidFill>
                  <a:srgbClr val="0B710A"/>
                </a:solidFill>
              </a:rPr>
              <a:t>DL</a:t>
            </a:r>
            <a:endParaRPr lang="pt-PT" altLang="pt-PT" sz="1000" b="1" i="1" dirty="0">
              <a:solidFill>
                <a:srgbClr val="0B710A"/>
              </a:solidFill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546ED-07B3-445E-B87E-B8BEDC11ADFD}" type="slidenum">
              <a:rPr lang="pt-PT" smtClean="0"/>
              <a:pPr>
                <a:defRPr/>
              </a:pPr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7182810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48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7038</TotalTime>
  <Words>692</Words>
  <Application>Microsoft Office PowerPoint</Application>
  <PresentationFormat>Apresentação no Ecrã (4:3)</PresentationFormat>
  <Paragraphs>391</Paragraphs>
  <Slides>9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dos diapositivos</vt:lpstr>
      </vt:variant>
      <vt:variant>
        <vt:i4>9</vt:i4>
      </vt:variant>
    </vt:vector>
  </HeadingPairs>
  <TitlesOfParts>
    <vt:vector size="11" baseType="lpstr">
      <vt:lpstr>Modelo de apresentação personalizado</vt:lpstr>
      <vt:lpstr>Blank Presentation</vt:lpstr>
      <vt:lpstr>    DELEGAÇÃO REGIONAL DE LISBOA E VALE DO TEJO Centro de Emprego e Formação Profissional de Lisboa   “A Economia na Cidade e o Trabalho- Perspetivas para o Futuro”    Assembleia Municipal de Lisboa, 11/10/2016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IP Quatro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Rui Janarra</dc:creator>
  <cp:lastModifiedBy>Rute Lopes</cp:lastModifiedBy>
  <cp:revision>738</cp:revision>
  <cp:lastPrinted>2016-10-11T10:57:30Z</cp:lastPrinted>
  <dcterms:created xsi:type="dcterms:W3CDTF">2009-03-24T17:14:26Z</dcterms:created>
  <dcterms:modified xsi:type="dcterms:W3CDTF">2016-10-13T13:28:06Z</dcterms:modified>
</cp:coreProperties>
</file>